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3" r:id="rId1"/>
  </p:sldMasterIdLst>
  <p:notesMasterIdLst>
    <p:notesMasterId r:id="rId39"/>
  </p:notesMasterIdLst>
  <p:sldIdLst>
    <p:sldId id="257" r:id="rId2"/>
    <p:sldId id="258" r:id="rId3"/>
    <p:sldId id="289" r:id="rId4"/>
    <p:sldId id="288" r:id="rId5"/>
    <p:sldId id="279" r:id="rId6"/>
    <p:sldId id="259" r:id="rId7"/>
    <p:sldId id="263" r:id="rId8"/>
    <p:sldId id="274" r:id="rId9"/>
    <p:sldId id="262" r:id="rId10"/>
    <p:sldId id="287" r:id="rId11"/>
    <p:sldId id="264" r:id="rId12"/>
    <p:sldId id="290" r:id="rId13"/>
    <p:sldId id="265" r:id="rId14"/>
    <p:sldId id="291" r:id="rId15"/>
    <p:sldId id="266" r:id="rId16"/>
    <p:sldId id="293" r:id="rId17"/>
    <p:sldId id="267" r:id="rId18"/>
    <p:sldId id="292" r:id="rId19"/>
    <p:sldId id="268" r:id="rId20"/>
    <p:sldId id="294" r:id="rId21"/>
    <p:sldId id="269" r:id="rId22"/>
    <p:sldId id="295" r:id="rId23"/>
    <p:sldId id="270" r:id="rId24"/>
    <p:sldId id="297" r:id="rId25"/>
    <p:sldId id="271" r:id="rId26"/>
    <p:sldId id="296" r:id="rId27"/>
    <p:sldId id="260" r:id="rId28"/>
    <p:sldId id="261" r:id="rId29"/>
    <p:sldId id="273" r:id="rId30"/>
    <p:sldId id="278" r:id="rId31"/>
    <p:sldId id="304" r:id="rId32"/>
    <p:sldId id="276" r:id="rId33"/>
    <p:sldId id="305" r:id="rId34"/>
    <p:sldId id="300" r:id="rId35"/>
    <p:sldId id="301" r:id="rId36"/>
    <p:sldId id="302" r:id="rId37"/>
    <p:sldId id="30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07afd72caa8720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28" autoAdjust="0"/>
    <p:restoredTop sz="94660"/>
  </p:normalViewPr>
  <p:slideViewPr>
    <p:cSldViewPr snapToGrid="0">
      <p:cViewPr varScale="1">
        <p:scale>
          <a:sx n="72" d="100"/>
          <a:sy n="72" d="100"/>
        </p:scale>
        <p:origin x="46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notesMaster" Target="notesMasters/notesMaster1.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commentAuthors" Target="commentAuthor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5B714-FF44-4EBA-B654-2634557F7063}" type="datetimeFigureOut">
              <a:rPr lang="en-IN" smtClean="0"/>
              <a:t>12-03-2019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9BFD6-A5E0-48FB-8CEF-739B2CCA1348}" type="slidenum">
              <a:rPr lang="en-IN" smtClean="0"/>
              <a:t>‹#›</a:t>
            </a:fld>
            <a:endParaRPr lang="en-IN"/>
          </a:p>
        </p:txBody>
      </p:sp>
    </p:spTree>
    <p:extLst>
      <p:ext uri="{BB962C8B-B14F-4D97-AF65-F5344CB8AC3E}">
        <p14:creationId xmlns:p14="http://schemas.microsoft.com/office/powerpoint/2010/main" val="1174402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D036D6-D2BC-4C5C-85EF-63EB17E3B09C}" type="datetimeFigureOut">
              <a:rPr lang="en-IN" smtClean="0"/>
              <a:t>12-03-2019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1074617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D036D6-D2BC-4C5C-85EF-63EB17E3B09C}" type="datetimeFigureOut">
              <a:rPr lang="en-IN" smtClean="0"/>
              <a:t>12-03-2019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2865277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ED036D6-D2BC-4C5C-85EF-63EB17E3B09C}" type="datetimeFigureOut">
              <a:rPr lang="en-IN" smtClean="0"/>
              <a:t>12-03-2019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3349856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ED036D6-D2BC-4C5C-85EF-63EB17E3B09C}" type="datetimeFigureOut">
              <a:rPr lang="en-IN" smtClean="0"/>
              <a:t>12-03-2019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21188-D493-433A-B116-69F1097A1BC8}" type="slidenum">
              <a:rPr lang="en-IN" smtClean="0"/>
              <a:t>‹#›</a:t>
            </a:fld>
            <a:endParaRPr lang="en-IN"/>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87341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D036D6-D2BC-4C5C-85EF-63EB17E3B09C}" type="datetimeFigureOut">
              <a:rPr lang="en-IN" smtClean="0"/>
              <a:t>12-03-2019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432509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ED036D6-D2BC-4C5C-85EF-63EB17E3B09C}" type="datetimeFigureOut">
              <a:rPr lang="en-IN" smtClean="0"/>
              <a:t>12-03-2019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1299361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ED036D6-D2BC-4C5C-85EF-63EB17E3B09C}" type="datetimeFigureOut">
              <a:rPr lang="en-IN" smtClean="0"/>
              <a:t>12-03-2019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2863883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D036D6-D2BC-4C5C-85EF-63EB17E3B09C}" type="datetimeFigureOut">
              <a:rPr lang="en-IN" smtClean="0"/>
              <a:t>12-03-2019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2420217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D036D6-D2BC-4C5C-85EF-63EB17E3B09C}" type="datetimeFigureOut">
              <a:rPr lang="en-IN" smtClean="0"/>
              <a:t>12-03-2019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3454640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D036D6-D2BC-4C5C-85EF-63EB17E3B09C}" type="datetimeFigureOut">
              <a:rPr lang="en-IN" smtClean="0"/>
              <a:t>12-03-2019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446626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D036D6-D2BC-4C5C-85EF-63EB17E3B09C}" type="datetimeFigureOut">
              <a:rPr lang="en-IN" smtClean="0"/>
              <a:t>12-03-2019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3097014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D036D6-D2BC-4C5C-85EF-63EB17E3B09C}" type="datetimeFigureOut">
              <a:rPr lang="en-IN" smtClean="0"/>
              <a:t>12-03-2019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381462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D036D6-D2BC-4C5C-85EF-63EB17E3B09C}" type="datetimeFigureOut">
              <a:rPr lang="en-IN" smtClean="0"/>
              <a:t>12-03-2019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4197375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ED036D6-D2BC-4C5C-85EF-63EB17E3B09C}" type="datetimeFigureOut">
              <a:rPr lang="en-IN" smtClean="0"/>
              <a:t>12-03-2019</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250981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ED036D6-D2BC-4C5C-85EF-63EB17E3B09C}" type="datetimeFigureOut">
              <a:rPr lang="en-IN" smtClean="0"/>
              <a:t>12-03-2019</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1303069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0ED036D6-D2BC-4C5C-85EF-63EB17E3B09C}" type="datetimeFigureOut">
              <a:rPr lang="en-IN" smtClean="0"/>
              <a:t>12-03-2019</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4043056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D036D6-D2BC-4C5C-85EF-63EB17E3B09C}" type="datetimeFigureOut">
              <a:rPr lang="en-IN" smtClean="0"/>
              <a:t>12-03-2019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B21188-D493-433A-B116-69F1097A1BC8}" type="slidenum">
              <a:rPr lang="en-IN" smtClean="0"/>
              <a:t>‹#›</a:t>
            </a:fld>
            <a:endParaRPr lang="en-IN"/>
          </a:p>
        </p:txBody>
      </p:sp>
    </p:spTree>
    <p:extLst>
      <p:ext uri="{BB962C8B-B14F-4D97-AF65-F5344CB8AC3E}">
        <p14:creationId xmlns:p14="http://schemas.microsoft.com/office/powerpoint/2010/main" val="4029803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image" Target="../media/image4.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3.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image" Target="../media/image5.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ED036D6-D2BC-4C5C-85EF-63EB17E3B09C}" type="datetimeFigureOut">
              <a:rPr lang="en-IN" smtClean="0"/>
              <a:t>12-03-2019</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3B21188-D493-433A-B116-69F1097A1BC8}" type="slidenum">
              <a:rPr lang="en-IN" smtClean="0"/>
              <a:t>‹#›</a:t>
            </a:fld>
            <a:endParaRPr lang="en-IN"/>
          </a:p>
        </p:txBody>
      </p:sp>
    </p:spTree>
    <p:extLst>
      <p:ext uri="{BB962C8B-B14F-4D97-AF65-F5344CB8AC3E}">
        <p14:creationId xmlns:p14="http://schemas.microsoft.com/office/powerpoint/2010/main" val="1342141179"/>
      </p:ext>
    </p:extLst>
  </p:cSld>
  <p:clrMap bg1="dk1" tx1="lt1" bg2="dk2" tx2="lt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7.xml" /><Relationship Id="rId5" Type="http://schemas.openxmlformats.org/officeDocument/2006/relationships/image" Target="../media/image17.png" /><Relationship Id="rId4" Type="http://schemas.openxmlformats.org/officeDocument/2006/relationships/image" Target="../media/image16.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27.jp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image" Target="../media/image28.jp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8" Type="http://schemas.openxmlformats.org/officeDocument/2006/relationships/hyperlink" Target="http://www.makeinindia.com/" TargetMode="External" /><Relationship Id="rId3" Type="http://schemas.openxmlformats.org/officeDocument/2006/relationships/hyperlink" Target="file:///C:/Users/SALONI%20GOYAL/Downloads/easeofdoingbusiness-12018001434-phpapp02.pdf" TargetMode="External" /><Relationship Id="rId7" Type="http://schemas.openxmlformats.org/officeDocument/2006/relationships/hyperlink" Target="http://www.indiatoday.com/" TargetMode="External" /><Relationship Id="rId2" Type="http://schemas.openxmlformats.org/officeDocument/2006/relationships/hyperlink" Target="http://www.doingbusiness.com/" TargetMode="External" /><Relationship Id="rId1" Type="http://schemas.openxmlformats.org/officeDocument/2006/relationships/slideLayout" Target="../slideLayouts/slideLayout7.xml" /><Relationship Id="rId6" Type="http://schemas.openxmlformats.org/officeDocument/2006/relationships/hyperlink" Target="http://www.worldbank.org/" TargetMode="External" /><Relationship Id="rId5" Type="http://schemas.openxmlformats.org/officeDocument/2006/relationships/hyperlink" Target="http://www.financialexpress.com/" TargetMode="External" /><Relationship Id="rId10" Type="http://schemas.openxmlformats.org/officeDocument/2006/relationships/hyperlink" Target="http://www.ictbm.org/" TargetMode="External" /><Relationship Id="rId4" Type="http://schemas.openxmlformats.org/officeDocument/2006/relationships/hyperlink" Target="https://www.unece.org/fileadmin/DAM/cefact/single_window/draft_160905.pdf" TargetMode="External" /><Relationship Id="rId9" Type="http://schemas.openxmlformats.org/officeDocument/2006/relationships/hyperlink" Target="http://www.wdi.worldbank.org/" TargetMode="External" /></Relationships>
</file>

<file path=ppt/slides/_rels/slide37.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0.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6D4C48-B3BC-4855-A092-CC0BE27C4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391" y="1148283"/>
            <a:ext cx="2184222" cy="2083674"/>
          </a:xfrm>
          <a:prstGeom prst="rect">
            <a:avLst/>
          </a:prstGeom>
        </p:spPr>
      </p:pic>
      <p:sp>
        <p:nvSpPr>
          <p:cNvPr id="4" name="TextBox 3">
            <a:extLst>
              <a:ext uri="{FF2B5EF4-FFF2-40B4-BE49-F238E27FC236}">
                <a16:creationId xmlns:a16="http://schemas.microsoft.com/office/drawing/2014/main" id="{9693CD1B-4718-4D34-8EAD-7F40370EEDEA}"/>
              </a:ext>
            </a:extLst>
          </p:cNvPr>
          <p:cNvSpPr txBox="1"/>
          <p:nvPr/>
        </p:nvSpPr>
        <p:spPr>
          <a:xfrm>
            <a:off x="3366052" y="1788738"/>
            <a:ext cx="7529625" cy="1200329"/>
          </a:xfrm>
          <a:prstGeom prst="rect">
            <a:avLst/>
          </a:prstGeom>
          <a:noFill/>
        </p:spPr>
        <p:txBody>
          <a:bodyPr wrap="none" rtlCol="0">
            <a:spAutoFit/>
          </a:bodyPr>
          <a:lstStyle/>
          <a:p>
            <a:r>
              <a:rPr lang="en-IN"/>
              <a:t>	</a:t>
            </a:r>
            <a:r>
              <a:rPr lang="en-IN" sz="3600" b="1">
                <a:solidFill>
                  <a:schemeClr val="bg1"/>
                </a:solidFill>
              </a:rPr>
              <a:t>MALAVIYA </a:t>
            </a:r>
            <a:r>
              <a:rPr lang="en-IN" sz="3600" b="1" dirty="0">
                <a:solidFill>
                  <a:schemeClr val="bg1"/>
                </a:solidFill>
              </a:rPr>
              <a:t>NATIONAL INSTITUTE</a:t>
            </a:r>
          </a:p>
          <a:p>
            <a:r>
              <a:rPr lang="en-IN" sz="3600" b="1" dirty="0">
                <a:solidFill>
                  <a:schemeClr val="bg1"/>
                </a:solidFill>
              </a:rPr>
              <a:t>         		OF TECHNOLOGY</a:t>
            </a:r>
          </a:p>
        </p:txBody>
      </p:sp>
      <p:sp>
        <p:nvSpPr>
          <p:cNvPr id="5" name="TextBox 4">
            <a:extLst>
              <a:ext uri="{FF2B5EF4-FFF2-40B4-BE49-F238E27FC236}">
                <a16:creationId xmlns:a16="http://schemas.microsoft.com/office/drawing/2014/main" id="{39FE8DA9-95C4-475D-88AC-9D163EEBE363}"/>
              </a:ext>
            </a:extLst>
          </p:cNvPr>
          <p:cNvSpPr txBox="1"/>
          <p:nvPr/>
        </p:nvSpPr>
        <p:spPr>
          <a:xfrm>
            <a:off x="2192115" y="4532243"/>
            <a:ext cx="8362123" cy="830997"/>
          </a:xfrm>
          <a:prstGeom prst="rect">
            <a:avLst/>
          </a:prstGeom>
          <a:noFill/>
        </p:spPr>
        <p:txBody>
          <a:bodyPr wrap="square" rtlCol="0">
            <a:spAutoFit/>
          </a:bodyPr>
          <a:lstStyle/>
          <a:p>
            <a:r>
              <a:rPr lang="en-IN" sz="4800" b="1" u="sng" dirty="0">
                <a:solidFill>
                  <a:schemeClr val="bg1"/>
                </a:solidFill>
              </a:rPr>
              <a:t>EASE OF DOING BUSINESS</a:t>
            </a:r>
          </a:p>
        </p:txBody>
      </p:sp>
    </p:spTree>
    <p:extLst>
      <p:ext uri="{BB962C8B-B14F-4D97-AF65-F5344CB8AC3E}">
        <p14:creationId xmlns:p14="http://schemas.microsoft.com/office/powerpoint/2010/main" val="283665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0B3551-A41A-470A-8BC7-56F00C05AC52}"/>
              </a:ext>
            </a:extLst>
          </p:cNvPr>
          <p:cNvPicPr>
            <a:picLocks noChangeAspect="1"/>
          </p:cNvPicPr>
          <p:nvPr/>
        </p:nvPicPr>
        <p:blipFill>
          <a:blip r:embed="rId2"/>
          <a:stretch>
            <a:fillRect/>
          </a:stretch>
        </p:blipFill>
        <p:spPr>
          <a:xfrm>
            <a:off x="3841267" y="164872"/>
            <a:ext cx="3237257" cy="969348"/>
          </a:xfrm>
          <a:prstGeom prst="rect">
            <a:avLst/>
          </a:prstGeom>
        </p:spPr>
      </p:pic>
      <p:sp>
        <p:nvSpPr>
          <p:cNvPr id="3" name="Rectangle 2">
            <a:extLst>
              <a:ext uri="{FF2B5EF4-FFF2-40B4-BE49-F238E27FC236}">
                <a16:creationId xmlns:a16="http://schemas.microsoft.com/office/drawing/2014/main" id="{AC50C82D-7D40-41CE-8962-DA76778311B4}"/>
              </a:ext>
            </a:extLst>
          </p:cNvPr>
          <p:cNvSpPr/>
          <p:nvPr/>
        </p:nvSpPr>
        <p:spPr>
          <a:xfrm>
            <a:off x="212034" y="1134220"/>
            <a:ext cx="11767931" cy="5355312"/>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 Both Municipal Corporation of Greater Mumbai (MCGM) and Municipal Corporation</a:t>
            </a:r>
          </a:p>
          <a:p>
            <a:r>
              <a:rPr lang="en-US" dirty="0">
                <a:solidFill>
                  <a:schemeClr val="bg1"/>
                </a:solidFill>
              </a:rPr>
              <a:t>     of Delhi (MCD) have reduced the number of procedures from 42 and 29 respectively to only 8.</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In Mumbai, the building completion cum occupancy certificate is issued online through the single-window.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MCD has eliminated the need for applicant to visit the Property Tax Department to collect receipt of tax payment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Delhi Development Authority (DDA) has notified the Unified Building Bye-laws. The unified building bye laws have provision of deemed approval of sanctioning building plans within 30 days.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Colour coded maps have been developed by AAI, DUAC and DMRC to enable applicants to determine whether NOC is required for the land for which permission is applied for.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88% of building plans have been sanctioned online by Municipal Corporation of Delhi.</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 Both MCD and MCGM has introduced digital signing of building permit application, as well as maps, thereby eliminating need of physical submission of document</a:t>
            </a:r>
            <a:endParaRPr lang="en-IN" dirty="0">
              <a:solidFill>
                <a:schemeClr val="bg1"/>
              </a:solidFill>
            </a:endParaRPr>
          </a:p>
        </p:txBody>
      </p:sp>
    </p:spTree>
    <p:extLst>
      <p:ext uri="{BB962C8B-B14F-4D97-AF65-F5344CB8AC3E}">
        <p14:creationId xmlns:p14="http://schemas.microsoft.com/office/powerpoint/2010/main" val="3989549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EA4D32-7CFD-4D8A-862C-E613BA3CA720}"/>
              </a:ext>
            </a:extLst>
          </p:cNvPr>
          <p:cNvSpPr txBox="1"/>
          <p:nvPr/>
        </p:nvSpPr>
        <p:spPr>
          <a:xfrm>
            <a:off x="2563318" y="209863"/>
            <a:ext cx="6441187" cy="769441"/>
          </a:xfrm>
          <a:prstGeom prst="rect">
            <a:avLst/>
          </a:prstGeom>
          <a:noFill/>
        </p:spPr>
        <p:txBody>
          <a:bodyPr wrap="none" rtlCol="0">
            <a:spAutoFit/>
          </a:bodyPr>
          <a:lstStyle/>
          <a:p>
            <a:r>
              <a:rPr lang="en-IN" sz="4400" b="1" dirty="0">
                <a:solidFill>
                  <a:schemeClr val="bg1"/>
                </a:solidFill>
              </a:rPr>
              <a:t>3. GETTING ELECTRICITY</a:t>
            </a:r>
          </a:p>
        </p:txBody>
      </p:sp>
      <p:sp>
        <p:nvSpPr>
          <p:cNvPr id="3" name="TextBox 2">
            <a:extLst>
              <a:ext uri="{FF2B5EF4-FFF2-40B4-BE49-F238E27FC236}">
                <a16:creationId xmlns:a16="http://schemas.microsoft.com/office/drawing/2014/main" id="{50B99B17-5C5E-4CA5-9937-95DC8A445EA6}"/>
              </a:ext>
            </a:extLst>
          </p:cNvPr>
          <p:cNvSpPr txBox="1"/>
          <p:nvPr/>
        </p:nvSpPr>
        <p:spPr>
          <a:xfrm>
            <a:off x="162324" y="1394084"/>
            <a:ext cx="11867351" cy="446276"/>
          </a:xfrm>
          <a:prstGeom prst="rect">
            <a:avLst/>
          </a:prstGeom>
          <a:noFill/>
        </p:spPr>
        <p:txBody>
          <a:bodyPr wrap="none" rtlCol="0">
            <a:spAutoFit/>
          </a:bodyPr>
          <a:lstStyle/>
          <a:p>
            <a:r>
              <a:rPr lang="en-IN" sz="2300" dirty="0">
                <a:solidFill>
                  <a:schemeClr val="bg1"/>
                </a:solidFill>
              </a:rPr>
              <a:t>The ease of obtaining a permanent electricity for a newly constructed warehouse</a:t>
            </a:r>
          </a:p>
        </p:txBody>
      </p:sp>
      <p:pic>
        <p:nvPicPr>
          <p:cNvPr id="4" name="Picture 3">
            <a:extLst>
              <a:ext uri="{FF2B5EF4-FFF2-40B4-BE49-F238E27FC236}">
                <a16:creationId xmlns:a16="http://schemas.microsoft.com/office/drawing/2014/main" id="{DAC3CE8E-BE9B-4772-8636-1C45D0820D3B}"/>
              </a:ext>
            </a:extLst>
          </p:cNvPr>
          <p:cNvPicPr>
            <a:picLocks noChangeAspect="1"/>
          </p:cNvPicPr>
          <p:nvPr/>
        </p:nvPicPr>
        <p:blipFill>
          <a:blip r:embed="rId2"/>
          <a:stretch>
            <a:fillRect/>
          </a:stretch>
        </p:blipFill>
        <p:spPr>
          <a:xfrm>
            <a:off x="1378226" y="2047771"/>
            <a:ext cx="6566213" cy="4373504"/>
          </a:xfrm>
          <a:prstGeom prst="rect">
            <a:avLst/>
          </a:prstGeom>
        </p:spPr>
      </p:pic>
      <p:sp>
        <p:nvSpPr>
          <p:cNvPr id="7" name="TextBox 6">
            <a:extLst>
              <a:ext uri="{FF2B5EF4-FFF2-40B4-BE49-F238E27FC236}">
                <a16:creationId xmlns:a16="http://schemas.microsoft.com/office/drawing/2014/main" id="{6A68E7FD-96EA-4C7E-8D0D-1683560CB3F8}"/>
              </a:ext>
            </a:extLst>
          </p:cNvPr>
          <p:cNvSpPr txBox="1"/>
          <p:nvPr/>
        </p:nvSpPr>
        <p:spPr>
          <a:xfrm>
            <a:off x="8256105" y="3105834"/>
            <a:ext cx="3283271" cy="646331"/>
          </a:xfrm>
          <a:prstGeom prst="rect">
            <a:avLst/>
          </a:prstGeom>
          <a:noFill/>
        </p:spPr>
        <p:txBody>
          <a:bodyPr wrap="none" rtlCol="0">
            <a:spAutoFit/>
          </a:bodyPr>
          <a:lstStyle/>
          <a:p>
            <a:r>
              <a:rPr lang="en-IN" b="1" dirty="0">
                <a:solidFill>
                  <a:schemeClr val="bg1"/>
                </a:solidFill>
              </a:rPr>
              <a:t>    2018</a:t>
            </a:r>
          </a:p>
          <a:p>
            <a:pPr marL="285750" indent="-285750">
              <a:buFont typeface="Arial" panose="020B0604020202020204" pitchFamily="34" charset="0"/>
              <a:buChar char="•"/>
            </a:pPr>
            <a:r>
              <a:rPr lang="en-IN" dirty="0">
                <a:solidFill>
                  <a:schemeClr val="bg1"/>
                </a:solidFill>
              </a:rPr>
              <a:t>TIME REQUIRED – 55 DAYS</a:t>
            </a:r>
          </a:p>
        </p:txBody>
      </p:sp>
      <p:pic>
        <p:nvPicPr>
          <p:cNvPr id="8" name="Picture 7">
            <a:extLst>
              <a:ext uri="{FF2B5EF4-FFF2-40B4-BE49-F238E27FC236}">
                <a16:creationId xmlns:a16="http://schemas.microsoft.com/office/drawing/2014/main" id="{7E027891-D21F-4E94-B104-A1976764EC96}"/>
              </a:ext>
            </a:extLst>
          </p:cNvPr>
          <p:cNvPicPr>
            <a:picLocks noChangeAspect="1"/>
          </p:cNvPicPr>
          <p:nvPr/>
        </p:nvPicPr>
        <p:blipFill>
          <a:blip r:embed="rId3"/>
          <a:stretch>
            <a:fillRect/>
          </a:stretch>
        </p:blipFill>
        <p:spPr>
          <a:xfrm>
            <a:off x="7139697" y="2070726"/>
            <a:ext cx="804742" cy="804742"/>
          </a:xfrm>
          <a:prstGeom prst="rect">
            <a:avLst/>
          </a:prstGeom>
        </p:spPr>
      </p:pic>
    </p:spTree>
    <p:extLst>
      <p:ext uri="{BB962C8B-B14F-4D97-AF65-F5344CB8AC3E}">
        <p14:creationId xmlns:p14="http://schemas.microsoft.com/office/powerpoint/2010/main" val="67389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0E0CA1-83E1-480B-AB2B-4398038DED20}"/>
              </a:ext>
            </a:extLst>
          </p:cNvPr>
          <p:cNvPicPr>
            <a:picLocks noChangeAspect="1"/>
          </p:cNvPicPr>
          <p:nvPr/>
        </p:nvPicPr>
        <p:blipFill>
          <a:blip r:embed="rId2"/>
          <a:stretch>
            <a:fillRect/>
          </a:stretch>
        </p:blipFill>
        <p:spPr>
          <a:xfrm>
            <a:off x="3947285" y="357807"/>
            <a:ext cx="3237257" cy="969348"/>
          </a:xfrm>
          <a:prstGeom prst="rect">
            <a:avLst/>
          </a:prstGeom>
        </p:spPr>
      </p:pic>
      <p:sp>
        <p:nvSpPr>
          <p:cNvPr id="3" name="TextBox 2">
            <a:extLst>
              <a:ext uri="{FF2B5EF4-FFF2-40B4-BE49-F238E27FC236}">
                <a16:creationId xmlns:a16="http://schemas.microsoft.com/office/drawing/2014/main" id="{5E2FC9C2-4FBB-45FE-AAD1-BDF6ABE894F1}"/>
              </a:ext>
            </a:extLst>
          </p:cNvPr>
          <p:cNvSpPr txBox="1"/>
          <p:nvPr/>
        </p:nvSpPr>
        <p:spPr>
          <a:xfrm>
            <a:off x="254758" y="1882666"/>
            <a:ext cx="11682484"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Online application for connections above 100KVA has been made mandatory in Maharashtra </a:t>
            </a:r>
          </a:p>
          <a:p>
            <a:r>
              <a:rPr lang="en-US" dirty="0">
                <a:solidFill>
                  <a:schemeClr val="bg1"/>
                </a:solidFill>
              </a:rPr>
              <a:t>    and Delhi.</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Delhi Electricity Regulatory Commission (DERC) has rationalized LT and HT tariff thereby allowing LT </a:t>
            </a:r>
          </a:p>
          <a:p>
            <a:r>
              <a:rPr lang="en-US" dirty="0">
                <a:solidFill>
                  <a:schemeClr val="bg1"/>
                </a:solidFill>
              </a:rPr>
              <a:t>     connections upto 150KVA.</a:t>
            </a:r>
          </a:p>
          <a:p>
            <a:r>
              <a:rPr lang="en-US" dirty="0">
                <a:solidFill>
                  <a:schemeClr val="bg1"/>
                </a:solidFill>
              </a:rPr>
              <a:t> </a:t>
            </a:r>
          </a:p>
          <a:p>
            <a:pPr marL="285750" indent="-285750">
              <a:buFont typeface="Arial" panose="020B0604020202020204" pitchFamily="34" charset="0"/>
              <a:buChar char="•"/>
            </a:pPr>
            <a:r>
              <a:rPr lang="en-US" dirty="0">
                <a:solidFill>
                  <a:schemeClr val="bg1"/>
                </a:solidFill>
              </a:rPr>
              <a:t> In Delhi and Mumbai, for getting a new electricity connection the number of procedures has been </a:t>
            </a:r>
          </a:p>
          <a:p>
            <a:r>
              <a:rPr lang="en-US" dirty="0">
                <a:solidFill>
                  <a:schemeClr val="bg1"/>
                </a:solidFill>
              </a:rPr>
              <a:t>     reduced to 3.</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Two documents required for getting electricity connection:</a:t>
            </a:r>
          </a:p>
          <a:p>
            <a:r>
              <a:rPr lang="en-US" dirty="0">
                <a:solidFill>
                  <a:schemeClr val="bg1"/>
                </a:solidFill>
              </a:rPr>
              <a:t>                                               1. Identity proof,</a:t>
            </a:r>
          </a:p>
          <a:p>
            <a:r>
              <a:rPr lang="en-US" dirty="0">
                <a:solidFill>
                  <a:schemeClr val="bg1"/>
                </a:solidFill>
              </a:rPr>
              <a:t>						    2.Proof of ownership/ occupancy of premises.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Now industrial/ commercial connections are being granted within 15 days in Delhi and Mumbai</a:t>
            </a:r>
          </a:p>
        </p:txBody>
      </p:sp>
    </p:spTree>
    <p:extLst>
      <p:ext uri="{BB962C8B-B14F-4D97-AF65-F5344CB8AC3E}">
        <p14:creationId xmlns:p14="http://schemas.microsoft.com/office/powerpoint/2010/main" val="2005958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DFCFA6-750E-4E7F-AF4A-B137EC273724}"/>
              </a:ext>
            </a:extLst>
          </p:cNvPr>
          <p:cNvSpPr txBox="1"/>
          <p:nvPr/>
        </p:nvSpPr>
        <p:spPr>
          <a:xfrm>
            <a:off x="2338466" y="239843"/>
            <a:ext cx="7063152" cy="769441"/>
          </a:xfrm>
          <a:prstGeom prst="rect">
            <a:avLst/>
          </a:prstGeom>
          <a:noFill/>
        </p:spPr>
        <p:txBody>
          <a:bodyPr wrap="none" rtlCol="0">
            <a:spAutoFit/>
          </a:bodyPr>
          <a:lstStyle/>
          <a:p>
            <a:r>
              <a:rPr lang="en-IN" sz="4400" b="1" dirty="0">
                <a:solidFill>
                  <a:schemeClr val="bg1"/>
                </a:solidFill>
              </a:rPr>
              <a:t>4. REGISTERING PROPERTY</a:t>
            </a:r>
          </a:p>
        </p:txBody>
      </p:sp>
      <p:sp>
        <p:nvSpPr>
          <p:cNvPr id="3" name="TextBox 2">
            <a:extLst>
              <a:ext uri="{FF2B5EF4-FFF2-40B4-BE49-F238E27FC236}">
                <a16:creationId xmlns:a16="http://schemas.microsoft.com/office/drawing/2014/main" id="{211927F9-7A88-4BD4-AE28-615E08C055C0}"/>
              </a:ext>
            </a:extLst>
          </p:cNvPr>
          <p:cNvSpPr txBox="1"/>
          <p:nvPr/>
        </p:nvSpPr>
        <p:spPr>
          <a:xfrm>
            <a:off x="163927" y="1301921"/>
            <a:ext cx="11864145" cy="446276"/>
          </a:xfrm>
          <a:prstGeom prst="rect">
            <a:avLst/>
          </a:prstGeom>
          <a:noFill/>
        </p:spPr>
        <p:txBody>
          <a:bodyPr wrap="none" rtlCol="0">
            <a:spAutoFit/>
          </a:bodyPr>
          <a:lstStyle/>
          <a:p>
            <a:r>
              <a:rPr lang="en-IN" sz="2300" dirty="0">
                <a:solidFill>
                  <a:schemeClr val="bg1"/>
                </a:solidFill>
              </a:rPr>
              <a:t>How easy and uncomplicated is the process of registering commercial real estate</a:t>
            </a:r>
          </a:p>
        </p:txBody>
      </p:sp>
      <p:sp>
        <p:nvSpPr>
          <p:cNvPr id="9" name="TextBox 8">
            <a:extLst>
              <a:ext uri="{FF2B5EF4-FFF2-40B4-BE49-F238E27FC236}">
                <a16:creationId xmlns:a16="http://schemas.microsoft.com/office/drawing/2014/main" id="{80DE593B-7E83-4CFD-97EF-9D0BDF76BD9A}"/>
              </a:ext>
            </a:extLst>
          </p:cNvPr>
          <p:cNvSpPr txBox="1"/>
          <p:nvPr/>
        </p:nvSpPr>
        <p:spPr>
          <a:xfrm>
            <a:off x="7434469" y="2584174"/>
            <a:ext cx="482824" cy="307777"/>
          </a:xfrm>
          <a:prstGeom prst="rect">
            <a:avLst/>
          </a:prstGeom>
          <a:noFill/>
        </p:spPr>
        <p:txBody>
          <a:bodyPr wrap="none" rtlCol="0">
            <a:spAutoFit/>
          </a:bodyPr>
          <a:lstStyle/>
          <a:p>
            <a:r>
              <a:rPr lang="en-IN" sz="1400" dirty="0"/>
              <a:t>166</a:t>
            </a:r>
          </a:p>
        </p:txBody>
      </p:sp>
      <p:pic>
        <p:nvPicPr>
          <p:cNvPr id="4" name="Picture 3">
            <a:extLst>
              <a:ext uri="{FF2B5EF4-FFF2-40B4-BE49-F238E27FC236}">
                <a16:creationId xmlns:a16="http://schemas.microsoft.com/office/drawing/2014/main" id="{4DA0DEFB-757D-4B1A-88D7-D948403A87A2}"/>
              </a:ext>
            </a:extLst>
          </p:cNvPr>
          <p:cNvPicPr>
            <a:picLocks noChangeAspect="1"/>
          </p:cNvPicPr>
          <p:nvPr/>
        </p:nvPicPr>
        <p:blipFill>
          <a:blip r:embed="rId2"/>
          <a:stretch>
            <a:fillRect/>
          </a:stretch>
        </p:blipFill>
        <p:spPr>
          <a:xfrm>
            <a:off x="1437010" y="2180318"/>
            <a:ext cx="6480283" cy="4318570"/>
          </a:xfrm>
          <a:prstGeom prst="rect">
            <a:avLst/>
          </a:prstGeom>
        </p:spPr>
      </p:pic>
      <p:sp>
        <p:nvSpPr>
          <p:cNvPr id="10" name="TextBox 9">
            <a:extLst>
              <a:ext uri="{FF2B5EF4-FFF2-40B4-BE49-F238E27FC236}">
                <a16:creationId xmlns:a16="http://schemas.microsoft.com/office/drawing/2014/main" id="{19F7DB67-22A1-43F7-896E-F71338BCF9D8}"/>
              </a:ext>
            </a:extLst>
          </p:cNvPr>
          <p:cNvSpPr txBox="1"/>
          <p:nvPr/>
        </p:nvSpPr>
        <p:spPr>
          <a:xfrm>
            <a:off x="2318587" y="3504384"/>
            <a:ext cx="543339" cy="307777"/>
          </a:xfrm>
          <a:prstGeom prst="rect">
            <a:avLst/>
          </a:prstGeom>
          <a:noFill/>
        </p:spPr>
        <p:txBody>
          <a:bodyPr wrap="square" rtlCol="0">
            <a:spAutoFit/>
          </a:bodyPr>
          <a:lstStyle/>
          <a:p>
            <a:r>
              <a:rPr lang="en-IN" sz="1400" dirty="0"/>
              <a:t>121</a:t>
            </a:r>
          </a:p>
        </p:txBody>
      </p:sp>
      <p:pic>
        <p:nvPicPr>
          <p:cNvPr id="13" name="Picture 12">
            <a:extLst>
              <a:ext uri="{FF2B5EF4-FFF2-40B4-BE49-F238E27FC236}">
                <a16:creationId xmlns:a16="http://schemas.microsoft.com/office/drawing/2014/main" id="{6FCAEEA6-3318-491A-84E3-0EA4099D2F0C}"/>
              </a:ext>
            </a:extLst>
          </p:cNvPr>
          <p:cNvPicPr>
            <a:picLocks noChangeAspect="1"/>
          </p:cNvPicPr>
          <p:nvPr/>
        </p:nvPicPr>
        <p:blipFill>
          <a:blip r:embed="rId3"/>
          <a:stretch>
            <a:fillRect/>
          </a:stretch>
        </p:blipFill>
        <p:spPr>
          <a:xfrm>
            <a:off x="3600328" y="3199728"/>
            <a:ext cx="512108" cy="377985"/>
          </a:xfrm>
          <a:prstGeom prst="rect">
            <a:avLst/>
          </a:prstGeom>
        </p:spPr>
      </p:pic>
      <p:pic>
        <p:nvPicPr>
          <p:cNvPr id="14" name="Picture 13">
            <a:extLst>
              <a:ext uri="{FF2B5EF4-FFF2-40B4-BE49-F238E27FC236}">
                <a16:creationId xmlns:a16="http://schemas.microsoft.com/office/drawing/2014/main" id="{5791E92C-B5C3-426B-9F27-188DAAD55F32}"/>
              </a:ext>
            </a:extLst>
          </p:cNvPr>
          <p:cNvPicPr>
            <a:picLocks noChangeAspect="1"/>
          </p:cNvPicPr>
          <p:nvPr/>
        </p:nvPicPr>
        <p:blipFill>
          <a:blip r:embed="rId4"/>
          <a:stretch>
            <a:fillRect/>
          </a:stretch>
        </p:blipFill>
        <p:spPr>
          <a:xfrm>
            <a:off x="4850838" y="2892916"/>
            <a:ext cx="512108" cy="384081"/>
          </a:xfrm>
          <a:prstGeom prst="rect">
            <a:avLst/>
          </a:prstGeom>
        </p:spPr>
      </p:pic>
      <p:sp>
        <p:nvSpPr>
          <p:cNvPr id="15" name="TextBox 14">
            <a:extLst>
              <a:ext uri="{FF2B5EF4-FFF2-40B4-BE49-F238E27FC236}">
                <a16:creationId xmlns:a16="http://schemas.microsoft.com/office/drawing/2014/main" id="{3B1F7D74-FC2E-4194-9201-EEAC76E9E57E}"/>
              </a:ext>
            </a:extLst>
          </p:cNvPr>
          <p:cNvSpPr txBox="1"/>
          <p:nvPr/>
        </p:nvSpPr>
        <p:spPr>
          <a:xfrm>
            <a:off x="6157295" y="2738062"/>
            <a:ext cx="482824" cy="307777"/>
          </a:xfrm>
          <a:prstGeom prst="rect">
            <a:avLst/>
          </a:prstGeom>
          <a:noFill/>
        </p:spPr>
        <p:txBody>
          <a:bodyPr wrap="none" rtlCol="0">
            <a:spAutoFit/>
          </a:bodyPr>
          <a:lstStyle/>
          <a:p>
            <a:r>
              <a:rPr lang="en-IN" sz="1400" dirty="0"/>
              <a:t>166</a:t>
            </a:r>
          </a:p>
        </p:txBody>
      </p:sp>
      <p:pic>
        <p:nvPicPr>
          <p:cNvPr id="16" name="Picture 15">
            <a:extLst>
              <a:ext uri="{FF2B5EF4-FFF2-40B4-BE49-F238E27FC236}">
                <a16:creationId xmlns:a16="http://schemas.microsoft.com/office/drawing/2014/main" id="{A22CFEF5-6A66-4742-837C-2ED01F8F4B23}"/>
              </a:ext>
            </a:extLst>
          </p:cNvPr>
          <p:cNvPicPr>
            <a:picLocks noChangeAspect="1"/>
          </p:cNvPicPr>
          <p:nvPr/>
        </p:nvPicPr>
        <p:blipFill>
          <a:blip r:embed="rId5"/>
          <a:stretch>
            <a:fillRect/>
          </a:stretch>
        </p:blipFill>
        <p:spPr>
          <a:xfrm>
            <a:off x="7106288" y="2220587"/>
            <a:ext cx="811005" cy="778565"/>
          </a:xfrm>
          <a:prstGeom prst="rect">
            <a:avLst/>
          </a:prstGeom>
        </p:spPr>
      </p:pic>
      <p:sp>
        <p:nvSpPr>
          <p:cNvPr id="17" name="TextBox 16">
            <a:extLst>
              <a:ext uri="{FF2B5EF4-FFF2-40B4-BE49-F238E27FC236}">
                <a16:creationId xmlns:a16="http://schemas.microsoft.com/office/drawing/2014/main" id="{8FED92DE-5A1D-4B36-BA1C-BF34C94824BE}"/>
              </a:ext>
            </a:extLst>
          </p:cNvPr>
          <p:cNvSpPr txBox="1"/>
          <p:nvPr/>
        </p:nvSpPr>
        <p:spPr>
          <a:xfrm>
            <a:off x="8309776" y="3276997"/>
            <a:ext cx="3644610" cy="1477328"/>
          </a:xfrm>
          <a:prstGeom prst="rect">
            <a:avLst/>
          </a:prstGeom>
          <a:noFill/>
        </p:spPr>
        <p:txBody>
          <a:bodyPr wrap="square" rtlCol="0">
            <a:spAutoFit/>
          </a:bodyPr>
          <a:lstStyle/>
          <a:p>
            <a:r>
              <a:rPr lang="en-IN" b="1" dirty="0">
                <a:solidFill>
                  <a:schemeClr val="bg1"/>
                </a:solidFill>
              </a:rPr>
              <a:t>   2008</a:t>
            </a:r>
          </a:p>
          <a:p>
            <a:pPr marL="285750" indent="-285750">
              <a:buFont typeface="Arial" panose="020B0604020202020204" pitchFamily="34" charset="0"/>
              <a:buChar char="•"/>
            </a:pPr>
            <a:r>
              <a:rPr lang="en-IN" dirty="0">
                <a:solidFill>
                  <a:schemeClr val="bg1"/>
                </a:solidFill>
              </a:rPr>
              <a:t>NO. OF PROCEDURES - 9</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TIME REQUIRED – 69.1 DAYS</a:t>
            </a: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3965038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F48D9E-6B9E-4100-A42F-CE3F626C3925}"/>
              </a:ext>
            </a:extLst>
          </p:cNvPr>
          <p:cNvSpPr txBox="1"/>
          <p:nvPr/>
        </p:nvSpPr>
        <p:spPr>
          <a:xfrm>
            <a:off x="4736492" y="614310"/>
            <a:ext cx="2719014" cy="707886"/>
          </a:xfrm>
          <a:prstGeom prst="rect">
            <a:avLst/>
          </a:prstGeom>
          <a:noFill/>
        </p:spPr>
        <p:txBody>
          <a:bodyPr wrap="none" rtlCol="0">
            <a:spAutoFit/>
          </a:bodyPr>
          <a:lstStyle/>
          <a:p>
            <a:r>
              <a:rPr lang="en-IN" sz="4000" b="1" dirty="0">
                <a:solidFill>
                  <a:schemeClr val="bg1"/>
                </a:solidFill>
              </a:rPr>
              <a:t>PROBLEMS</a:t>
            </a:r>
            <a:endParaRPr lang="en-IN" sz="3600" b="1" dirty="0">
              <a:solidFill>
                <a:schemeClr val="bg1"/>
              </a:solidFill>
            </a:endParaRPr>
          </a:p>
        </p:txBody>
      </p:sp>
      <p:sp>
        <p:nvSpPr>
          <p:cNvPr id="4" name="TextBox 3">
            <a:extLst>
              <a:ext uri="{FF2B5EF4-FFF2-40B4-BE49-F238E27FC236}">
                <a16:creationId xmlns:a16="http://schemas.microsoft.com/office/drawing/2014/main" id="{E54C52DF-B864-4003-9967-EB4DA4E91AD8}"/>
              </a:ext>
            </a:extLst>
          </p:cNvPr>
          <p:cNvSpPr txBox="1"/>
          <p:nvPr/>
        </p:nvSpPr>
        <p:spPr>
          <a:xfrm>
            <a:off x="418531" y="1934818"/>
            <a:ext cx="11354937" cy="4308872"/>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chemeClr val="bg1"/>
                </a:solidFill>
              </a:rPr>
              <a:t>Huge bribe associated such as for registering a land title etc</a:t>
            </a: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r>
              <a:rPr lang="en-US" dirty="0">
                <a:solidFill>
                  <a:schemeClr val="bg1"/>
                </a:solidFill>
              </a:rPr>
              <a:t>Lack of transparency which leads to land record fraud or alteration, land document forgery </a:t>
            </a:r>
          </a:p>
          <a:p>
            <a:r>
              <a:rPr lang="en-US" dirty="0">
                <a:solidFill>
                  <a:schemeClr val="bg1"/>
                </a:solidFill>
              </a:rPr>
              <a:t>    and multiple allocations of the same plot of land etc.</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High registration charges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Government has made registration of property online  but problems in clearances continues,</a:t>
            </a:r>
          </a:p>
          <a:p>
            <a:r>
              <a:rPr lang="en-US" dirty="0">
                <a:solidFill>
                  <a:schemeClr val="bg1"/>
                </a:solidFill>
              </a:rPr>
              <a:t>    they have to visit sub-registrar office concerned several times to sought out problems.</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4187829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77F1E4-62AF-44DB-88AB-0AE1F57F80AE}"/>
              </a:ext>
            </a:extLst>
          </p:cNvPr>
          <p:cNvSpPr txBox="1"/>
          <p:nvPr/>
        </p:nvSpPr>
        <p:spPr>
          <a:xfrm>
            <a:off x="2998033" y="254833"/>
            <a:ext cx="5110694" cy="769441"/>
          </a:xfrm>
          <a:prstGeom prst="rect">
            <a:avLst/>
          </a:prstGeom>
          <a:noFill/>
        </p:spPr>
        <p:txBody>
          <a:bodyPr wrap="none" rtlCol="0">
            <a:spAutoFit/>
          </a:bodyPr>
          <a:lstStyle/>
          <a:p>
            <a:r>
              <a:rPr lang="en-IN" sz="4400" b="1" dirty="0">
                <a:solidFill>
                  <a:schemeClr val="bg1"/>
                </a:solidFill>
              </a:rPr>
              <a:t>5. GETTING CREDIT</a:t>
            </a:r>
          </a:p>
        </p:txBody>
      </p:sp>
      <p:sp>
        <p:nvSpPr>
          <p:cNvPr id="5" name="TextBox 4">
            <a:extLst>
              <a:ext uri="{FF2B5EF4-FFF2-40B4-BE49-F238E27FC236}">
                <a16:creationId xmlns:a16="http://schemas.microsoft.com/office/drawing/2014/main" id="{2311476B-1F94-4DB6-90B8-630ABCE187B9}"/>
              </a:ext>
            </a:extLst>
          </p:cNvPr>
          <p:cNvSpPr txBox="1"/>
          <p:nvPr/>
        </p:nvSpPr>
        <p:spPr>
          <a:xfrm>
            <a:off x="296174" y="1292711"/>
            <a:ext cx="11599650" cy="446276"/>
          </a:xfrm>
          <a:prstGeom prst="rect">
            <a:avLst/>
          </a:prstGeom>
          <a:noFill/>
        </p:spPr>
        <p:txBody>
          <a:bodyPr wrap="none" rtlCol="0">
            <a:spAutoFit/>
          </a:bodyPr>
          <a:lstStyle/>
          <a:p>
            <a:r>
              <a:rPr lang="en-IN" sz="2300" dirty="0">
                <a:solidFill>
                  <a:schemeClr val="bg1"/>
                </a:solidFill>
              </a:rPr>
              <a:t>The strength of legal rights index and depth of credit information index is studied</a:t>
            </a:r>
          </a:p>
        </p:txBody>
      </p:sp>
      <p:pic>
        <p:nvPicPr>
          <p:cNvPr id="9" name="Picture 8">
            <a:extLst>
              <a:ext uri="{FF2B5EF4-FFF2-40B4-BE49-F238E27FC236}">
                <a16:creationId xmlns:a16="http://schemas.microsoft.com/office/drawing/2014/main" id="{071D4A90-B0E1-442B-8998-4CD6F7058BE9}"/>
              </a:ext>
            </a:extLst>
          </p:cNvPr>
          <p:cNvPicPr>
            <a:picLocks noChangeAspect="1"/>
          </p:cNvPicPr>
          <p:nvPr/>
        </p:nvPicPr>
        <p:blipFill>
          <a:blip r:embed="rId2"/>
          <a:stretch>
            <a:fillRect/>
          </a:stretch>
        </p:blipFill>
        <p:spPr>
          <a:xfrm>
            <a:off x="927650" y="2096876"/>
            <a:ext cx="6139767" cy="4096782"/>
          </a:xfrm>
          <a:prstGeom prst="rect">
            <a:avLst/>
          </a:prstGeom>
        </p:spPr>
      </p:pic>
      <p:pic>
        <p:nvPicPr>
          <p:cNvPr id="11" name="Picture 10">
            <a:extLst>
              <a:ext uri="{FF2B5EF4-FFF2-40B4-BE49-F238E27FC236}">
                <a16:creationId xmlns:a16="http://schemas.microsoft.com/office/drawing/2014/main" id="{B7B8FD4D-4A88-4C56-BA0C-976710041A89}"/>
              </a:ext>
            </a:extLst>
          </p:cNvPr>
          <p:cNvPicPr>
            <a:picLocks noChangeAspect="1"/>
          </p:cNvPicPr>
          <p:nvPr/>
        </p:nvPicPr>
        <p:blipFill>
          <a:blip r:embed="rId3"/>
          <a:stretch>
            <a:fillRect/>
          </a:stretch>
        </p:blipFill>
        <p:spPr>
          <a:xfrm>
            <a:off x="6166269" y="2096876"/>
            <a:ext cx="804742" cy="804742"/>
          </a:xfrm>
          <a:prstGeom prst="rect">
            <a:avLst/>
          </a:prstGeom>
        </p:spPr>
      </p:pic>
      <p:sp>
        <p:nvSpPr>
          <p:cNvPr id="12" name="TextBox 11">
            <a:extLst>
              <a:ext uri="{FF2B5EF4-FFF2-40B4-BE49-F238E27FC236}">
                <a16:creationId xmlns:a16="http://schemas.microsoft.com/office/drawing/2014/main" id="{18C3D6AC-2E9D-4DA2-A7CB-9BE7619B7323}"/>
              </a:ext>
            </a:extLst>
          </p:cNvPr>
          <p:cNvSpPr txBox="1"/>
          <p:nvPr/>
        </p:nvSpPr>
        <p:spPr>
          <a:xfrm>
            <a:off x="8507896" y="2438400"/>
            <a:ext cx="473206" cy="646331"/>
          </a:xfrm>
          <a:prstGeom prst="rect">
            <a:avLst/>
          </a:prstGeom>
          <a:noFill/>
        </p:spPr>
        <p:txBody>
          <a:bodyPr wrap="none" rtlCol="0">
            <a:spAutoFit/>
          </a:bodyPr>
          <a:lstStyle/>
          <a:p>
            <a:endParaRPr lang="en-IN" b="1"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
        <p:nvSpPr>
          <p:cNvPr id="2" name="Rectangle 1">
            <a:extLst>
              <a:ext uri="{FF2B5EF4-FFF2-40B4-BE49-F238E27FC236}">
                <a16:creationId xmlns:a16="http://schemas.microsoft.com/office/drawing/2014/main" id="{41562FFC-EFB4-4C7E-8B97-2B7799F07F64}"/>
              </a:ext>
            </a:extLst>
          </p:cNvPr>
          <p:cNvSpPr/>
          <p:nvPr/>
        </p:nvSpPr>
        <p:spPr>
          <a:xfrm>
            <a:off x="7288696" y="2438400"/>
            <a:ext cx="4607128" cy="3139321"/>
          </a:xfrm>
          <a:prstGeom prst="rect">
            <a:avLst/>
          </a:prstGeom>
        </p:spPr>
        <p:txBody>
          <a:bodyPr wrap="square">
            <a:spAutoFit/>
          </a:bodyPr>
          <a:lstStyle/>
          <a:p>
            <a:r>
              <a:rPr lang="en-US" b="1" dirty="0">
                <a:solidFill>
                  <a:schemeClr val="bg1"/>
                </a:solidFill>
                <a:latin typeface="arial" panose="020B0604020202020204" pitchFamily="34" charset="0"/>
              </a:rPr>
              <a:t>Strength of legal rights index</a:t>
            </a:r>
            <a:r>
              <a:rPr lang="en-US" dirty="0">
                <a:solidFill>
                  <a:schemeClr val="bg1"/>
                </a:solidFill>
                <a:latin typeface="arial" panose="020B0604020202020204" pitchFamily="34" charset="0"/>
              </a:rPr>
              <a:t> measures the degree to which collateral and bankruptcy laws protect the rights</a:t>
            </a:r>
            <a:r>
              <a:rPr lang="en-US" b="1" dirty="0">
                <a:solidFill>
                  <a:schemeClr val="bg1"/>
                </a:solidFill>
                <a:latin typeface="arial" panose="020B0604020202020204" pitchFamily="34" charset="0"/>
              </a:rPr>
              <a:t> </a:t>
            </a:r>
            <a:r>
              <a:rPr lang="en-US" dirty="0">
                <a:solidFill>
                  <a:schemeClr val="bg1"/>
                </a:solidFill>
                <a:latin typeface="arial" panose="020B0604020202020204" pitchFamily="34" charset="0"/>
              </a:rPr>
              <a:t>of borrowers and lenders and thus facilitate lending. </a:t>
            </a:r>
          </a:p>
          <a:p>
            <a:endParaRPr lang="en-US" dirty="0">
              <a:solidFill>
                <a:schemeClr val="bg1"/>
              </a:solidFill>
              <a:latin typeface="arial" panose="020B0604020202020204" pitchFamily="34" charset="0"/>
            </a:endParaRPr>
          </a:p>
          <a:p>
            <a:r>
              <a:rPr lang="en-US" dirty="0">
                <a:solidFill>
                  <a:schemeClr val="bg1"/>
                </a:solidFill>
              </a:rPr>
              <a:t> </a:t>
            </a:r>
            <a:r>
              <a:rPr lang="en-US" b="1" dirty="0">
                <a:solidFill>
                  <a:schemeClr val="bg1"/>
                </a:solidFill>
              </a:rPr>
              <a:t>Depth of credit information</a:t>
            </a:r>
            <a:r>
              <a:rPr lang="en-US" dirty="0">
                <a:solidFill>
                  <a:schemeClr val="bg1"/>
                </a:solidFill>
              </a:rPr>
              <a:t> index measures rules affecting the scope, accessibility, and quality of credit</a:t>
            </a:r>
            <a:r>
              <a:rPr lang="en-US" b="1" dirty="0">
                <a:solidFill>
                  <a:schemeClr val="bg1"/>
                </a:solidFill>
              </a:rPr>
              <a:t> </a:t>
            </a:r>
            <a:r>
              <a:rPr lang="en-US" dirty="0">
                <a:solidFill>
                  <a:schemeClr val="bg1"/>
                </a:solidFill>
              </a:rPr>
              <a:t>information available through public or private credit registries.</a:t>
            </a:r>
            <a:endParaRPr lang="en-IN" dirty="0">
              <a:solidFill>
                <a:schemeClr val="bg1"/>
              </a:solidFill>
            </a:endParaRPr>
          </a:p>
        </p:txBody>
      </p:sp>
    </p:spTree>
    <p:extLst>
      <p:ext uri="{BB962C8B-B14F-4D97-AF65-F5344CB8AC3E}">
        <p14:creationId xmlns:p14="http://schemas.microsoft.com/office/powerpoint/2010/main" val="3283442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A71603-66E3-4066-B1E9-6BDE0263B304}"/>
              </a:ext>
            </a:extLst>
          </p:cNvPr>
          <p:cNvPicPr>
            <a:picLocks noChangeAspect="1"/>
          </p:cNvPicPr>
          <p:nvPr/>
        </p:nvPicPr>
        <p:blipFill>
          <a:blip r:embed="rId2"/>
          <a:stretch>
            <a:fillRect/>
          </a:stretch>
        </p:blipFill>
        <p:spPr>
          <a:xfrm>
            <a:off x="3828014" y="452917"/>
            <a:ext cx="3237257" cy="969348"/>
          </a:xfrm>
          <a:prstGeom prst="rect">
            <a:avLst/>
          </a:prstGeom>
        </p:spPr>
      </p:pic>
      <p:sp>
        <p:nvSpPr>
          <p:cNvPr id="4" name="Rectangle 3">
            <a:extLst>
              <a:ext uri="{FF2B5EF4-FFF2-40B4-BE49-F238E27FC236}">
                <a16:creationId xmlns:a16="http://schemas.microsoft.com/office/drawing/2014/main" id="{1573BA48-24A4-44C2-8F1C-2ED4E711A260}"/>
              </a:ext>
            </a:extLst>
          </p:cNvPr>
          <p:cNvSpPr/>
          <p:nvPr/>
        </p:nvSpPr>
        <p:spPr>
          <a:xfrm>
            <a:off x="271670" y="1973422"/>
            <a:ext cx="11648660" cy="3170099"/>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0000"/>
                </a:solidFill>
                <a:latin typeface="Montserrat"/>
              </a:rPr>
              <a:t>To ensure timely availability of funds to the MSME sector, the RBI also facilitated the setting up of electronic bill factoring exchanges in the country. </a:t>
            </a:r>
          </a:p>
          <a:p>
            <a:pPr marL="285750" indent="-285750">
              <a:buFont typeface="Arial" panose="020B0604020202020204" pitchFamily="34" charset="0"/>
              <a:buChar char="•"/>
            </a:pPr>
            <a:endParaRPr lang="en-US" sz="2000" dirty="0">
              <a:solidFill>
                <a:srgbClr val="000000"/>
              </a:solidFill>
              <a:latin typeface="Montserrat"/>
            </a:endParaRPr>
          </a:p>
          <a:p>
            <a:pPr marL="285750" indent="-285750">
              <a:buFont typeface="Arial" panose="020B0604020202020204" pitchFamily="34" charset="0"/>
              <a:buChar char="•"/>
            </a:pPr>
            <a:r>
              <a:rPr lang="en-US" sz="2000" dirty="0">
                <a:solidFill>
                  <a:srgbClr val="000000"/>
                </a:solidFill>
                <a:latin typeface="Montserrat"/>
              </a:rPr>
              <a:t> More branches were set up in the rural areas so that poor can easily access the credit scheme.</a:t>
            </a:r>
          </a:p>
          <a:p>
            <a:pPr marL="285750" indent="-285750">
              <a:buFont typeface="Arial" panose="020B0604020202020204" pitchFamily="34" charset="0"/>
              <a:buChar char="•"/>
            </a:pPr>
            <a:endParaRPr lang="en-US" sz="2000" dirty="0">
              <a:solidFill>
                <a:srgbClr val="000000"/>
              </a:solidFill>
              <a:latin typeface="Montserrat"/>
            </a:endParaRPr>
          </a:p>
          <a:p>
            <a:pPr marL="285750" indent="-285750">
              <a:buFont typeface="Arial" panose="020B0604020202020204" pitchFamily="34" charset="0"/>
              <a:buChar char="•"/>
            </a:pPr>
            <a:r>
              <a:rPr lang="en-US" sz="2000" dirty="0">
                <a:solidFill>
                  <a:srgbClr val="000000"/>
                </a:solidFill>
                <a:latin typeface="Montserrat"/>
              </a:rPr>
              <a:t> Credit availing process has been made trouble free and is easily available for the public. </a:t>
            </a:r>
          </a:p>
          <a:p>
            <a:pPr marL="285750" indent="-285750">
              <a:buFont typeface="Arial" panose="020B0604020202020204" pitchFamily="34" charset="0"/>
              <a:buChar char="•"/>
            </a:pPr>
            <a:endParaRPr lang="en-US" sz="2000" dirty="0">
              <a:solidFill>
                <a:srgbClr val="000000"/>
              </a:solidFill>
              <a:latin typeface="Montserrat"/>
            </a:endParaRPr>
          </a:p>
          <a:p>
            <a:pPr marL="285750" indent="-285750">
              <a:buFont typeface="Arial" panose="020B0604020202020204" pitchFamily="34" charset="0"/>
              <a:buChar char="•"/>
            </a:pPr>
            <a:r>
              <a:rPr lang="en-US" sz="2000" dirty="0">
                <a:solidFill>
                  <a:srgbClr val="000000"/>
                </a:solidFill>
                <a:latin typeface="Montserrat"/>
              </a:rPr>
              <a:t> Micro credit schemes are introduced in which the poor people can get credit at lowest interest rate and repay it as per the convenience.</a:t>
            </a:r>
          </a:p>
          <a:p>
            <a:pPr marL="285750" indent="-285750">
              <a:buFont typeface="Arial" panose="020B0604020202020204" pitchFamily="34" charset="0"/>
              <a:buChar char="•"/>
            </a:pPr>
            <a:endParaRPr lang="en-US" sz="2000" dirty="0">
              <a:solidFill>
                <a:srgbClr val="000000"/>
              </a:solidFill>
              <a:latin typeface="Montserrat"/>
            </a:endParaRPr>
          </a:p>
        </p:txBody>
      </p:sp>
    </p:spTree>
    <p:extLst>
      <p:ext uri="{BB962C8B-B14F-4D97-AF65-F5344CB8AC3E}">
        <p14:creationId xmlns:p14="http://schemas.microsoft.com/office/powerpoint/2010/main" val="1757710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5DE5E-896D-4749-A58A-8C95A09454D0}"/>
              </a:ext>
            </a:extLst>
          </p:cNvPr>
          <p:cNvSpPr txBox="1"/>
          <p:nvPr/>
        </p:nvSpPr>
        <p:spPr>
          <a:xfrm>
            <a:off x="1888761" y="254832"/>
            <a:ext cx="7388561" cy="769441"/>
          </a:xfrm>
          <a:prstGeom prst="rect">
            <a:avLst/>
          </a:prstGeom>
          <a:noFill/>
        </p:spPr>
        <p:txBody>
          <a:bodyPr wrap="none" rtlCol="0">
            <a:spAutoFit/>
          </a:bodyPr>
          <a:lstStyle/>
          <a:p>
            <a:r>
              <a:rPr lang="en-IN" sz="4400" b="1" dirty="0">
                <a:solidFill>
                  <a:schemeClr val="bg1"/>
                </a:solidFill>
              </a:rPr>
              <a:t>6. PROTECTING INVESTORS </a:t>
            </a:r>
          </a:p>
        </p:txBody>
      </p:sp>
      <p:sp>
        <p:nvSpPr>
          <p:cNvPr id="3" name="TextBox 2">
            <a:extLst>
              <a:ext uri="{FF2B5EF4-FFF2-40B4-BE49-F238E27FC236}">
                <a16:creationId xmlns:a16="http://schemas.microsoft.com/office/drawing/2014/main" id="{E1AFCD7C-20DA-4BFF-AFDF-7A4C2B4B3190}"/>
              </a:ext>
            </a:extLst>
          </p:cNvPr>
          <p:cNvSpPr txBox="1"/>
          <p:nvPr/>
        </p:nvSpPr>
        <p:spPr>
          <a:xfrm>
            <a:off x="1192698" y="1050771"/>
            <a:ext cx="9992138" cy="800219"/>
          </a:xfrm>
          <a:prstGeom prst="rect">
            <a:avLst/>
          </a:prstGeom>
          <a:noFill/>
        </p:spPr>
        <p:txBody>
          <a:bodyPr wrap="square" rtlCol="0">
            <a:spAutoFit/>
          </a:bodyPr>
          <a:lstStyle/>
          <a:p>
            <a:r>
              <a:rPr lang="en-IN" sz="2300" dirty="0">
                <a:solidFill>
                  <a:schemeClr val="bg1"/>
                </a:solidFill>
              </a:rPr>
              <a:t>Checks the various indices on the extent of disclosure and ease </a:t>
            </a:r>
          </a:p>
          <a:p>
            <a:r>
              <a:rPr lang="en-IN" sz="2300" dirty="0">
                <a:solidFill>
                  <a:schemeClr val="bg1"/>
                </a:solidFill>
              </a:rPr>
              <a:t>of shareholding suits</a:t>
            </a:r>
          </a:p>
        </p:txBody>
      </p:sp>
      <p:sp>
        <p:nvSpPr>
          <p:cNvPr id="5" name="TextBox 4">
            <a:extLst>
              <a:ext uri="{FF2B5EF4-FFF2-40B4-BE49-F238E27FC236}">
                <a16:creationId xmlns:a16="http://schemas.microsoft.com/office/drawing/2014/main" id="{C6B89EDC-15FB-4428-B211-0C1D31150695}"/>
              </a:ext>
            </a:extLst>
          </p:cNvPr>
          <p:cNvSpPr txBox="1"/>
          <p:nvPr/>
        </p:nvSpPr>
        <p:spPr>
          <a:xfrm>
            <a:off x="3631096" y="3997018"/>
            <a:ext cx="45719" cy="307777"/>
          </a:xfrm>
          <a:prstGeom prst="rect">
            <a:avLst/>
          </a:prstGeom>
          <a:noFill/>
        </p:spPr>
        <p:txBody>
          <a:bodyPr wrap="square" rtlCol="0">
            <a:spAutoFit/>
          </a:bodyPr>
          <a:lstStyle/>
          <a:p>
            <a:r>
              <a:rPr lang="en-IN" sz="1400" dirty="0"/>
              <a:t>7</a:t>
            </a:r>
          </a:p>
        </p:txBody>
      </p:sp>
      <p:sp>
        <p:nvSpPr>
          <p:cNvPr id="6" name="TextBox 5">
            <a:extLst>
              <a:ext uri="{FF2B5EF4-FFF2-40B4-BE49-F238E27FC236}">
                <a16:creationId xmlns:a16="http://schemas.microsoft.com/office/drawing/2014/main" id="{CBA4BB67-54F9-4F6A-86E3-F55E8E4F5D5F}"/>
              </a:ext>
            </a:extLst>
          </p:cNvPr>
          <p:cNvSpPr txBox="1"/>
          <p:nvPr/>
        </p:nvSpPr>
        <p:spPr>
          <a:xfrm>
            <a:off x="4982817" y="3689241"/>
            <a:ext cx="284052" cy="307777"/>
          </a:xfrm>
          <a:prstGeom prst="rect">
            <a:avLst/>
          </a:prstGeom>
          <a:noFill/>
        </p:spPr>
        <p:txBody>
          <a:bodyPr wrap="none" rtlCol="0">
            <a:spAutoFit/>
          </a:bodyPr>
          <a:lstStyle/>
          <a:p>
            <a:r>
              <a:rPr lang="en-IN" sz="1400" dirty="0"/>
              <a:t>8</a:t>
            </a:r>
          </a:p>
        </p:txBody>
      </p:sp>
      <p:sp>
        <p:nvSpPr>
          <p:cNvPr id="7" name="TextBox 6">
            <a:extLst>
              <a:ext uri="{FF2B5EF4-FFF2-40B4-BE49-F238E27FC236}">
                <a16:creationId xmlns:a16="http://schemas.microsoft.com/office/drawing/2014/main" id="{F37B4AAA-F6F8-418D-B73B-157B11580CC1}"/>
              </a:ext>
            </a:extLst>
          </p:cNvPr>
          <p:cNvSpPr txBox="1"/>
          <p:nvPr/>
        </p:nvSpPr>
        <p:spPr>
          <a:xfrm>
            <a:off x="6347792" y="2398643"/>
            <a:ext cx="383438" cy="307777"/>
          </a:xfrm>
          <a:prstGeom prst="rect">
            <a:avLst/>
          </a:prstGeom>
          <a:noFill/>
        </p:spPr>
        <p:txBody>
          <a:bodyPr wrap="none" rtlCol="0">
            <a:spAutoFit/>
          </a:bodyPr>
          <a:lstStyle/>
          <a:p>
            <a:r>
              <a:rPr lang="en-IN" sz="1400" dirty="0"/>
              <a:t>13</a:t>
            </a:r>
          </a:p>
        </p:txBody>
      </p:sp>
      <p:sp>
        <p:nvSpPr>
          <p:cNvPr id="8" name="TextBox 7">
            <a:extLst>
              <a:ext uri="{FF2B5EF4-FFF2-40B4-BE49-F238E27FC236}">
                <a16:creationId xmlns:a16="http://schemas.microsoft.com/office/drawing/2014/main" id="{24C1471C-6FBA-40B7-A0B3-E113EB86AA87}"/>
              </a:ext>
            </a:extLst>
          </p:cNvPr>
          <p:cNvSpPr txBox="1"/>
          <p:nvPr/>
        </p:nvSpPr>
        <p:spPr>
          <a:xfrm>
            <a:off x="7951304" y="3997017"/>
            <a:ext cx="45719" cy="307777"/>
          </a:xfrm>
          <a:prstGeom prst="rect">
            <a:avLst/>
          </a:prstGeom>
          <a:noFill/>
        </p:spPr>
        <p:txBody>
          <a:bodyPr wrap="square" rtlCol="0">
            <a:spAutoFit/>
          </a:bodyPr>
          <a:lstStyle/>
          <a:p>
            <a:r>
              <a:rPr lang="en-IN" sz="1400" dirty="0"/>
              <a:t>7</a:t>
            </a:r>
          </a:p>
        </p:txBody>
      </p:sp>
      <p:pic>
        <p:nvPicPr>
          <p:cNvPr id="9" name="Picture 8">
            <a:extLst>
              <a:ext uri="{FF2B5EF4-FFF2-40B4-BE49-F238E27FC236}">
                <a16:creationId xmlns:a16="http://schemas.microsoft.com/office/drawing/2014/main" id="{8E9A1F3F-81F7-4D54-9E94-C827308354C8}"/>
              </a:ext>
            </a:extLst>
          </p:cNvPr>
          <p:cNvPicPr>
            <a:picLocks noChangeAspect="1"/>
          </p:cNvPicPr>
          <p:nvPr/>
        </p:nvPicPr>
        <p:blipFill>
          <a:blip r:embed="rId2"/>
          <a:stretch>
            <a:fillRect/>
          </a:stretch>
        </p:blipFill>
        <p:spPr>
          <a:xfrm>
            <a:off x="1208905" y="2058170"/>
            <a:ext cx="6742399" cy="4493248"/>
          </a:xfrm>
          <a:prstGeom prst="rect">
            <a:avLst/>
          </a:prstGeom>
        </p:spPr>
      </p:pic>
      <p:sp>
        <p:nvSpPr>
          <p:cNvPr id="4" name="TextBox 3">
            <a:extLst>
              <a:ext uri="{FF2B5EF4-FFF2-40B4-BE49-F238E27FC236}">
                <a16:creationId xmlns:a16="http://schemas.microsoft.com/office/drawing/2014/main" id="{D191ED3D-F42D-47FF-BC2B-EA6AE32802B7}"/>
              </a:ext>
            </a:extLst>
          </p:cNvPr>
          <p:cNvSpPr txBox="1"/>
          <p:nvPr/>
        </p:nvSpPr>
        <p:spPr>
          <a:xfrm>
            <a:off x="8786190" y="2919799"/>
            <a:ext cx="2933816" cy="923330"/>
          </a:xfrm>
          <a:prstGeom prst="rect">
            <a:avLst/>
          </a:prstGeom>
          <a:noFill/>
        </p:spPr>
        <p:txBody>
          <a:bodyPr wrap="none" rtlCol="0">
            <a:spAutoFit/>
          </a:bodyPr>
          <a:lstStyle/>
          <a:p>
            <a:r>
              <a:rPr lang="en-IN" b="1" dirty="0">
                <a:solidFill>
                  <a:schemeClr val="bg1"/>
                </a:solidFill>
              </a:rPr>
              <a:t>2018</a:t>
            </a:r>
          </a:p>
          <a:p>
            <a:pPr marL="285750" indent="-285750">
              <a:buFont typeface="Arial" panose="020B0604020202020204" pitchFamily="34" charset="0"/>
              <a:buChar char="•"/>
            </a:pPr>
            <a:r>
              <a:rPr lang="en-IN" dirty="0">
                <a:solidFill>
                  <a:schemeClr val="bg1"/>
                </a:solidFill>
              </a:rPr>
              <a:t>DISCLOSURE INDEX – 8</a:t>
            </a:r>
          </a:p>
          <a:p>
            <a:pPr marL="285750" indent="-285750">
              <a:buFont typeface="Arial" panose="020B0604020202020204" pitchFamily="34" charset="0"/>
              <a:buChar char="•"/>
            </a:pPr>
            <a:endParaRPr lang="en-IN" dirty="0">
              <a:solidFill>
                <a:schemeClr val="bg1"/>
              </a:solidFill>
            </a:endParaRPr>
          </a:p>
        </p:txBody>
      </p:sp>
      <p:pic>
        <p:nvPicPr>
          <p:cNvPr id="10" name="Picture 9">
            <a:extLst>
              <a:ext uri="{FF2B5EF4-FFF2-40B4-BE49-F238E27FC236}">
                <a16:creationId xmlns:a16="http://schemas.microsoft.com/office/drawing/2014/main" id="{99F5F7FF-AD1D-4C0A-A473-267FF6A9CE05}"/>
              </a:ext>
            </a:extLst>
          </p:cNvPr>
          <p:cNvPicPr>
            <a:picLocks noChangeAspect="1"/>
          </p:cNvPicPr>
          <p:nvPr/>
        </p:nvPicPr>
        <p:blipFill>
          <a:blip r:embed="rId3"/>
          <a:stretch>
            <a:fillRect/>
          </a:stretch>
        </p:blipFill>
        <p:spPr>
          <a:xfrm>
            <a:off x="7140466" y="2058170"/>
            <a:ext cx="810838" cy="780356"/>
          </a:xfrm>
          <a:prstGeom prst="rect">
            <a:avLst/>
          </a:prstGeom>
        </p:spPr>
      </p:pic>
      <p:sp>
        <p:nvSpPr>
          <p:cNvPr id="11" name="TextBox 10">
            <a:extLst>
              <a:ext uri="{FF2B5EF4-FFF2-40B4-BE49-F238E27FC236}">
                <a16:creationId xmlns:a16="http://schemas.microsoft.com/office/drawing/2014/main" id="{82375EE7-19BA-4AB5-99AD-B6C4EB1FEBB7}"/>
              </a:ext>
            </a:extLst>
          </p:cNvPr>
          <p:cNvSpPr txBox="1"/>
          <p:nvPr/>
        </p:nvSpPr>
        <p:spPr>
          <a:xfrm>
            <a:off x="8358946" y="3843129"/>
            <a:ext cx="3781805" cy="1477328"/>
          </a:xfrm>
          <a:prstGeom prst="rect">
            <a:avLst/>
          </a:prstGeom>
          <a:noFill/>
        </p:spPr>
        <p:txBody>
          <a:bodyPr wrap="none" rtlCol="0">
            <a:spAutoFit/>
          </a:bodyPr>
          <a:lstStyle/>
          <a:p>
            <a:r>
              <a:rPr lang="en-IN" b="1" dirty="0">
                <a:solidFill>
                  <a:schemeClr val="bg1"/>
                </a:solidFill>
              </a:rPr>
              <a:t>DISCLOSURE INDEX</a:t>
            </a:r>
            <a:r>
              <a:rPr lang="en-IN" dirty="0">
                <a:solidFill>
                  <a:schemeClr val="bg1"/>
                </a:solidFill>
              </a:rPr>
              <a:t>  measures </a:t>
            </a:r>
          </a:p>
          <a:p>
            <a:r>
              <a:rPr lang="en-IN" dirty="0">
                <a:solidFill>
                  <a:schemeClr val="bg1"/>
                </a:solidFill>
              </a:rPr>
              <a:t>the extent to which the </a:t>
            </a:r>
          </a:p>
          <a:p>
            <a:r>
              <a:rPr lang="en-IN" dirty="0">
                <a:solidFill>
                  <a:schemeClr val="bg1"/>
                </a:solidFill>
              </a:rPr>
              <a:t>investors are protected through </a:t>
            </a:r>
          </a:p>
          <a:p>
            <a:r>
              <a:rPr lang="en-IN" dirty="0">
                <a:solidFill>
                  <a:schemeClr val="bg1"/>
                </a:solidFill>
              </a:rPr>
              <a:t>disclosure of ownership and </a:t>
            </a:r>
          </a:p>
          <a:p>
            <a:r>
              <a:rPr lang="en-IN" dirty="0">
                <a:solidFill>
                  <a:schemeClr val="bg1"/>
                </a:solidFill>
              </a:rPr>
              <a:t>Financial information</a:t>
            </a:r>
          </a:p>
        </p:txBody>
      </p:sp>
      <p:sp>
        <p:nvSpPr>
          <p:cNvPr id="12" name="TextBox 11">
            <a:extLst>
              <a:ext uri="{FF2B5EF4-FFF2-40B4-BE49-F238E27FC236}">
                <a16:creationId xmlns:a16="http://schemas.microsoft.com/office/drawing/2014/main" id="{1CFE9FAC-B27F-446A-BCE5-85BF26D617D3}"/>
              </a:ext>
            </a:extLst>
          </p:cNvPr>
          <p:cNvSpPr txBox="1"/>
          <p:nvPr/>
        </p:nvSpPr>
        <p:spPr>
          <a:xfrm>
            <a:off x="3432313" y="2706420"/>
            <a:ext cx="284052" cy="307777"/>
          </a:xfrm>
          <a:prstGeom prst="rect">
            <a:avLst/>
          </a:prstGeom>
          <a:noFill/>
        </p:spPr>
        <p:txBody>
          <a:bodyPr wrap="none" rtlCol="0">
            <a:spAutoFit/>
          </a:bodyPr>
          <a:lstStyle/>
          <a:p>
            <a:r>
              <a:rPr lang="en-IN" sz="1400" dirty="0"/>
              <a:t>8</a:t>
            </a:r>
          </a:p>
        </p:txBody>
      </p:sp>
      <p:sp>
        <p:nvSpPr>
          <p:cNvPr id="13" name="TextBox 12">
            <a:extLst>
              <a:ext uri="{FF2B5EF4-FFF2-40B4-BE49-F238E27FC236}">
                <a16:creationId xmlns:a16="http://schemas.microsoft.com/office/drawing/2014/main" id="{81ED32D7-B955-43B3-B952-6A366BDE49BB}"/>
              </a:ext>
            </a:extLst>
          </p:cNvPr>
          <p:cNvSpPr txBox="1"/>
          <p:nvPr/>
        </p:nvSpPr>
        <p:spPr>
          <a:xfrm>
            <a:off x="4916557" y="4274016"/>
            <a:ext cx="66260" cy="307777"/>
          </a:xfrm>
          <a:prstGeom prst="rect">
            <a:avLst/>
          </a:prstGeom>
          <a:noFill/>
        </p:spPr>
        <p:txBody>
          <a:bodyPr wrap="square" rtlCol="0">
            <a:spAutoFit/>
          </a:bodyPr>
          <a:lstStyle/>
          <a:p>
            <a:r>
              <a:rPr lang="en-IN" sz="1400" dirty="0"/>
              <a:t>4</a:t>
            </a:r>
          </a:p>
        </p:txBody>
      </p:sp>
      <p:sp>
        <p:nvSpPr>
          <p:cNvPr id="14" name="TextBox 13">
            <a:extLst>
              <a:ext uri="{FF2B5EF4-FFF2-40B4-BE49-F238E27FC236}">
                <a16:creationId xmlns:a16="http://schemas.microsoft.com/office/drawing/2014/main" id="{FCAED6BD-6E74-408A-B29E-90C161D685E3}"/>
              </a:ext>
            </a:extLst>
          </p:cNvPr>
          <p:cNvSpPr txBox="1"/>
          <p:nvPr/>
        </p:nvSpPr>
        <p:spPr>
          <a:xfrm>
            <a:off x="6302073" y="3046655"/>
            <a:ext cx="45719" cy="307777"/>
          </a:xfrm>
          <a:prstGeom prst="rect">
            <a:avLst/>
          </a:prstGeom>
          <a:noFill/>
        </p:spPr>
        <p:txBody>
          <a:bodyPr wrap="square" rtlCol="0">
            <a:spAutoFit/>
          </a:bodyPr>
          <a:lstStyle/>
          <a:p>
            <a:r>
              <a:rPr lang="en-IN" sz="1400" dirty="0"/>
              <a:t>7</a:t>
            </a:r>
          </a:p>
        </p:txBody>
      </p:sp>
    </p:spTree>
    <p:extLst>
      <p:ext uri="{BB962C8B-B14F-4D97-AF65-F5344CB8AC3E}">
        <p14:creationId xmlns:p14="http://schemas.microsoft.com/office/powerpoint/2010/main" val="425691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731BD0-45E9-438A-99B0-B37584F0E5F6}"/>
              </a:ext>
            </a:extLst>
          </p:cNvPr>
          <p:cNvPicPr>
            <a:picLocks noChangeAspect="1"/>
          </p:cNvPicPr>
          <p:nvPr/>
        </p:nvPicPr>
        <p:blipFill>
          <a:blip r:embed="rId2"/>
          <a:stretch>
            <a:fillRect/>
          </a:stretch>
        </p:blipFill>
        <p:spPr>
          <a:xfrm>
            <a:off x="4114268" y="414348"/>
            <a:ext cx="3115326" cy="1072989"/>
          </a:xfrm>
          <a:prstGeom prst="rect">
            <a:avLst/>
          </a:prstGeom>
        </p:spPr>
      </p:pic>
      <p:sp>
        <p:nvSpPr>
          <p:cNvPr id="3" name="TextBox 2">
            <a:extLst>
              <a:ext uri="{FF2B5EF4-FFF2-40B4-BE49-F238E27FC236}">
                <a16:creationId xmlns:a16="http://schemas.microsoft.com/office/drawing/2014/main" id="{9804F755-8F8C-41C3-84E4-529656F04CA4}"/>
              </a:ext>
            </a:extLst>
          </p:cNvPr>
          <p:cNvSpPr txBox="1"/>
          <p:nvPr/>
        </p:nvSpPr>
        <p:spPr>
          <a:xfrm>
            <a:off x="380333" y="2001078"/>
            <a:ext cx="11431334" cy="2031325"/>
          </a:xfrm>
          <a:prstGeom prst="rect">
            <a:avLst/>
          </a:prstGeom>
          <a:noFill/>
        </p:spPr>
        <p:txBody>
          <a:bodyPr wrap="none" rtlCol="0">
            <a:spAutoFit/>
          </a:bodyPr>
          <a:lstStyle/>
          <a:p>
            <a:pPr marL="285750" indent="-285750">
              <a:buFont typeface="Arial" panose="020B0604020202020204" pitchFamily="34" charset="0"/>
              <a:buChar char="•"/>
            </a:pPr>
            <a:r>
              <a:rPr lang="en-IN" dirty="0">
                <a:solidFill>
                  <a:schemeClr val="bg1"/>
                </a:solidFill>
              </a:rPr>
              <a:t>The security and exchange board of India(SEBI) exist to protect the interest of investors in securities</a:t>
            </a:r>
          </a:p>
          <a:p>
            <a:r>
              <a:rPr lang="en-IN" dirty="0">
                <a:solidFill>
                  <a:schemeClr val="bg1"/>
                </a:solidFill>
              </a:rPr>
              <a:t>     but in some cases there is pressure from financial ministry to go slow on some particular cases.</a:t>
            </a: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For the violation of takeover rules and fraudulent trade practices penalty is too low.</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It is difficult to exactly quantify the amount of ill gotten gangs and consequently the losses </a:t>
            </a:r>
          </a:p>
          <a:p>
            <a:r>
              <a:rPr lang="en-IN" dirty="0">
                <a:solidFill>
                  <a:schemeClr val="bg1"/>
                </a:solidFill>
              </a:rPr>
              <a:t>    suffered by other investors. </a:t>
            </a:r>
          </a:p>
        </p:txBody>
      </p:sp>
    </p:spTree>
    <p:extLst>
      <p:ext uri="{BB962C8B-B14F-4D97-AF65-F5344CB8AC3E}">
        <p14:creationId xmlns:p14="http://schemas.microsoft.com/office/powerpoint/2010/main" val="13972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199FB-B5B1-482D-856F-6AB696A3967D}"/>
              </a:ext>
            </a:extLst>
          </p:cNvPr>
          <p:cNvSpPr txBox="1"/>
          <p:nvPr/>
        </p:nvSpPr>
        <p:spPr>
          <a:xfrm>
            <a:off x="3072984" y="209862"/>
            <a:ext cx="7045377" cy="769441"/>
          </a:xfrm>
          <a:prstGeom prst="rect">
            <a:avLst/>
          </a:prstGeom>
          <a:noFill/>
        </p:spPr>
        <p:txBody>
          <a:bodyPr wrap="square" rtlCol="0">
            <a:spAutoFit/>
          </a:bodyPr>
          <a:lstStyle/>
          <a:p>
            <a:r>
              <a:rPr lang="en-IN" sz="4400" b="1" dirty="0">
                <a:solidFill>
                  <a:schemeClr val="bg1"/>
                </a:solidFill>
              </a:rPr>
              <a:t>7. PAYING TAXES</a:t>
            </a:r>
          </a:p>
        </p:txBody>
      </p:sp>
      <p:sp>
        <p:nvSpPr>
          <p:cNvPr id="3" name="TextBox 2">
            <a:extLst>
              <a:ext uri="{FF2B5EF4-FFF2-40B4-BE49-F238E27FC236}">
                <a16:creationId xmlns:a16="http://schemas.microsoft.com/office/drawing/2014/main" id="{1DCB3D14-EB55-4869-B84B-96C3BA86633C}"/>
              </a:ext>
            </a:extLst>
          </p:cNvPr>
          <p:cNvSpPr txBox="1"/>
          <p:nvPr/>
        </p:nvSpPr>
        <p:spPr>
          <a:xfrm flipH="1">
            <a:off x="644573" y="1224169"/>
            <a:ext cx="11347555" cy="800219"/>
          </a:xfrm>
          <a:prstGeom prst="rect">
            <a:avLst/>
          </a:prstGeom>
          <a:noFill/>
        </p:spPr>
        <p:txBody>
          <a:bodyPr wrap="square" rtlCol="0">
            <a:spAutoFit/>
          </a:bodyPr>
          <a:lstStyle/>
          <a:p>
            <a:r>
              <a:rPr lang="en-IN" sz="2300" dirty="0">
                <a:solidFill>
                  <a:schemeClr val="bg1"/>
                </a:solidFill>
              </a:rPr>
              <a:t>Studies the number of taxes paid , hours per annum spent on filling tax returns</a:t>
            </a:r>
          </a:p>
          <a:p>
            <a:r>
              <a:rPr lang="en-IN" sz="2300" dirty="0">
                <a:solidFill>
                  <a:schemeClr val="bg1"/>
                </a:solidFill>
              </a:rPr>
              <a:t>				and total tax payable as share of gross profit</a:t>
            </a:r>
          </a:p>
        </p:txBody>
      </p:sp>
      <p:pic>
        <p:nvPicPr>
          <p:cNvPr id="14" name="Picture 13">
            <a:extLst>
              <a:ext uri="{FF2B5EF4-FFF2-40B4-BE49-F238E27FC236}">
                <a16:creationId xmlns:a16="http://schemas.microsoft.com/office/drawing/2014/main" id="{ECCFF362-7971-4B76-882B-72B399F4F353}"/>
              </a:ext>
            </a:extLst>
          </p:cNvPr>
          <p:cNvPicPr>
            <a:picLocks noChangeAspect="1"/>
          </p:cNvPicPr>
          <p:nvPr/>
        </p:nvPicPr>
        <p:blipFill>
          <a:blip r:embed="rId2"/>
          <a:stretch>
            <a:fillRect/>
          </a:stretch>
        </p:blipFill>
        <p:spPr>
          <a:xfrm>
            <a:off x="2600985" y="2264734"/>
            <a:ext cx="6565961" cy="4383404"/>
          </a:xfrm>
          <a:prstGeom prst="rect">
            <a:avLst/>
          </a:prstGeom>
        </p:spPr>
      </p:pic>
      <p:pic>
        <p:nvPicPr>
          <p:cNvPr id="5" name="Picture 4">
            <a:extLst>
              <a:ext uri="{FF2B5EF4-FFF2-40B4-BE49-F238E27FC236}">
                <a16:creationId xmlns:a16="http://schemas.microsoft.com/office/drawing/2014/main" id="{C9166892-EA76-4223-B0EB-E69911D226B7}"/>
              </a:ext>
            </a:extLst>
          </p:cNvPr>
          <p:cNvPicPr>
            <a:picLocks noChangeAspect="1"/>
          </p:cNvPicPr>
          <p:nvPr/>
        </p:nvPicPr>
        <p:blipFill>
          <a:blip r:embed="rId3"/>
          <a:stretch>
            <a:fillRect/>
          </a:stretch>
        </p:blipFill>
        <p:spPr>
          <a:xfrm>
            <a:off x="8236838" y="2362961"/>
            <a:ext cx="810838" cy="780356"/>
          </a:xfrm>
          <a:prstGeom prst="rect">
            <a:avLst/>
          </a:prstGeom>
        </p:spPr>
      </p:pic>
    </p:spTree>
    <p:extLst>
      <p:ext uri="{BB962C8B-B14F-4D97-AF65-F5344CB8AC3E}">
        <p14:creationId xmlns:p14="http://schemas.microsoft.com/office/powerpoint/2010/main" val="3835777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81A056-C2B9-4053-B32C-6112E45D6140}"/>
              </a:ext>
            </a:extLst>
          </p:cNvPr>
          <p:cNvSpPr txBox="1"/>
          <p:nvPr/>
        </p:nvSpPr>
        <p:spPr>
          <a:xfrm>
            <a:off x="655983" y="397565"/>
            <a:ext cx="8852103" cy="769441"/>
          </a:xfrm>
          <a:prstGeom prst="rect">
            <a:avLst/>
          </a:prstGeom>
          <a:noFill/>
        </p:spPr>
        <p:txBody>
          <a:bodyPr wrap="none" rtlCol="0">
            <a:spAutoFit/>
          </a:bodyPr>
          <a:lstStyle/>
          <a:p>
            <a:r>
              <a:rPr lang="en-IN" sz="4400" b="1" dirty="0">
                <a:solidFill>
                  <a:schemeClr val="bg1"/>
                </a:solidFill>
              </a:rPr>
              <a:t>EASE OF DOING BUSINESS INDEX</a:t>
            </a:r>
            <a:endParaRPr lang="en-IN" sz="4000" b="1" dirty="0">
              <a:solidFill>
                <a:schemeClr val="bg1"/>
              </a:solidFill>
            </a:endParaRPr>
          </a:p>
        </p:txBody>
      </p:sp>
      <p:sp>
        <p:nvSpPr>
          <p:cNvPr id="3" name="TextBox 2">
            <a:extLst>
              <a:ext uri="{FF2B5EF4-FFF2-40B4-BE49-F238E27FC236}">
                <a16:creationId xmlns:a16="http://schemas.microsoft.com/office/drawing/2014/main" id="{8081890E-E5CF-495E-8F2D-00948B8F9265}"/>
              </a:ext>
            </a:extLst>
          </p:cNvPr>
          <p:cNvSpPr txBox="1"/>
          <p:nvPr/>
        </p:nvSpPr>
        <p:spPr>
          <a:xfrm>
            <a:off x="655983" y="1779687"/>
            <a:ext cx="10402956" cy="5078313"/>
          </a:xfrm>
          <a:prstGeom prst="rect">
            <a:avLst/>
          </a:prstGeom>
          <a:noFill/>
        </p:spPr>
        <p:txBody>
          <a:bodyPr wrap="square" rtlCol="0">
            <a:spAutoFit/>
          </a:bodyPr>
          <a:lstStyle/>
          <a:p>
            <a:pPr marL="457200" indent="-457200">
              <a:buFont typeface="Arial" panose="020B0604020202020204" pitchFamily="34" charset="0"/>
              <a:buChar char="•"/>
            </a:pPr>
            <a:r>
              <a:rPr lang="en-US" sz="2300" dirty="0">
                <a:solidFill>
                  <a:schemeClr val="bg1"/>
                </a:solidFill>
              </a:rPr>
              <a:t>The </a:t>
            </a:r>
            <a:r>
              <a:rPr lang="en-US" sz="2300" b="1" dirty="0">
                <a:solidFill>
                  <a:schemeClr val="bg1"/>
                </a:solidFill>
              </a:rPr>
              <a:t>ease of doing business index</a:t>
            </a:r>
            <a:r>
              <a:rPr lang="en-US" sz="2300" dirty="0">
                <a:solidFill>
                  <a:schemeClr val="bg1"/>
                </a:solidFill>
              </a:rPr>
              <a:t> is an index formulated by the World Bank Group which indicates the ease of doing business in a country. </a:t>
            </a:r>
          </a:p>
          <a:p>
            <a:endParaRPr lang="en-US" sz="2300" dirty="0">
              <a:solidFill>
                <a:schemeClr val="bg1"/>
              </a:solidFill>
            </a:endParaRPr>
          </a:p>
          <a:p>
            <a:pPr marL="457200" indent="-457200">
              <a:buFont typeface="Arial" panose="020B0604020202020204" pitchFamily="34" charset="0"/>
              <a:buChar char="•"/>
            </a:pPr>
            <a:r>
              <a:rPr lang="en-US" sz="2300" dirty="0">
                <a:solidFill>
                  <a:schemeClr val="bg1"/>
                </a:solidFill>
              </a:rPr>
              <a:t>Empirical research funded by the World Bank to justify their work show that the effect of improving these regulations on economic growth is strong.</a:t>
            </a:r>
          </a:p>
          <a:p>
            <a:pPr marL="457200" indent="-457200">
              <a:buFont typeface="Arial" panose="020B0604020202020204" pitchFamily="34" charset="0"/>
              <a:buChar char="•"/>
            </a:pPr>
            <a:endParaRPr lang="en-US" sz="2300" dirty="0">
              <a:solidFill>
                <a:schemeClr val="bg1"/>
              </a:solidFill>
            </a:endParaRPr>
          </a:p>
          <a:p>
            <a:pPr marL="457200" indent="-457200">
              <a:buFont typeface="Arial" panose="020B0604020202020204" pitchFamily="34" charset="0"/>
              <a:buChar char="•"/>
            </a:pPr>
            <a:r>
              <a:rPr lang="en-US" sz="2300" dirty="0">
                <a:solidFill>
                  <a:schemeClr val="bg1"/>
                </a:solidFill>
              </a:rPr>
              <a:t>The index is based on the study of laws and regulations, with the input and verification by more than 13,800 government officials, lawyers, business consultants, accountants and other professionals in 190 economies who routinely advise on or administer legal and regulatory requirements. </a:t>
            </a:r>
          </a:p>
          <a:p>
            <a:pPr marL="457200" indent="-457200">
              <a:buFont typeface="Arial" panose="020B0604020202020204" pitchFamily="34" charset="0"/>
              <a:buChar char="•"/>
            </a:pPr>
            <a:endParaRPr lang="en-US" sz="2400" dirty="0">
              <a:solidFill>
                <a:schemeClr val="bg1"/>
              </a:solidFill>
            </a:endParaRPr>
          </a:p>
          <a:p>
            <a:pPr marL="457200" indent="-457200">
              <a:buFont typeface="Arial" panose="020B0604020202020204" pitchFamily="34" charset="0"/>
              <a:buChar char="•"/>
            </a:pPr>
            <a:endParaRPr lang="en-IN" sz="2400" dirty="0">
              <a:solidFill>
                <a:schemeClr val="bg1"/>
              </a:solidFill>
            </a:endParaRPr>
          </a:p>
        </p:txBody>
      </p:sp>
    </p:spTree>
    <p:extLst>
      <p:ext uri="{BB962C8B-B14F-4D97-AF65-F5344CB8AC3E}">
        <p14:creationId xmlns:p14="http://schemas.microsoft.com/office/powerpoint/2010/main" val="2132041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B60EDB-9BCC-48AF-BA63-6A1A445C9F0F}"/>
              </a:ext>
            </a:extLst>
          </p:cNvPr>
          <p:cNvPicPr>
            <a:picLocks noChangeAspect="1"/>
          </p:cNvPicPr>
          <p:nvPr/>
        </p:nvPicPr>
        <p:blipFill>
          <a:blip r:embed="rId2"/>
          <a:stretch>
            <a:fillRect/>
          </a:stretch>
        </p:blipFill>
        <p:spPr>
          <a:xfrm>
            <a:off x="4538336" y="530087"/>
            <a:ext cx="3115326" cy="1072989"/>
          </a:xfrm>
          <a:prstGeom prst="rect">
            <a:avLst/>
          </a:prstGeom>
        </p:spPr>
      </p:pic>
      <p:sp>
        <p:nvSpPr>
          <p:cNvPr id="3" name="Rectangle 2">
            <a:extLst>
              <a:ext uri="{FF2B5EF4-FFF2-40B4-BE49-F238E27FC236}">
                <a16:creationId xmlns:a16="http://schemas.microsoft.com/office/drawing/2014/main" id="{03DD1CCD-0E73-46FC-8423-AB54217B2C4E}"/>
              </a:ext>
            </a:extLst>
          </p:cNvPr>
          <p:cNvSpPr/>
          <p:nvPr/>
        </p:nvSpPr>
        <p:spPr>
          <a:xfrm>
            <a:off x="642730" y="1934380"/>
            <a:ext cx="10906539" cy="3970318"/>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The rate of income tax in India was one of the highest in the world but the rev­enue is very insignificant. This is because high tax rates encouraged tax evasion and avoidance on a large scale</a:t>
            </a:r>
            <a:endParaRPr lang="en-US" dirty="0">
              <a:solidFill>
                <a:schemeClr val="bg1"/>
              </a:solidFill>
              <a:latin typeface="PT Serif Regular"/>
            </a:endParaRPr>
          </a:p>
          <a:p>
            <a:pPr marL="285750" indent="-285750">
              <a:buFont typeface="Arial" panose="020B0604020202020204" pitchFamily="34" charset="0"/>
              <a:buChar char="•"/>
            </a:pPr>
            <a:endParaRPr lang="en-US" dirty="0">
              <a:solidFill>
                <a:schemeClr val="bg1"/>
              </a:solidFill>
              <a:latin typeface="PT Serif Regular"/>
            </a:endParaRPr>
          </a:p>
          <a:p>
            <a:pPr marL="285750" indent="-285750">
              <a:buFont typeface="Arial" panose="020B0604020202020204" pitchFamily="34" charset="0"/>
              <a:buChar char="•"/>
            </a:pPr>
            <a:r>
              <a:rPr lang="en-US" dirty="0">
                <a:solidFill>
                  <a:schemeClr val="bg1"/>
                </a:solidFill>
              </a:rPr>
              <a:t>The biggest failure of GST implementation has been the unpreparedness of the IT backbone. It led to a lot of confusion, delays and deferments. </a:t>
            </a:r>
          </a:p>
          <a:p>
            <a:pPr marL="285750" indent="-285750">
              <a:buFont typeface="Arial" panose="020B0604020202020204" pitchFamily="34" charset="0"/>
              <a:buChar char="•"/>
            </a:pPr>
            <a:endParaRPr lang="en-US" dirty="0">
              <a:solidFill>
                <a:schemeClr val="bg1"/>
              </a:solidFill>
              <a:latin typeface="PT Serif Regular"/>
            </a:endParaRPr>
          </a:p>
          <a:p>
            <a:pPr marL="285750" indent="-285750">
              <a:buFont typeface="Arial" panose="020B0604020202020204" pitchFamily="34" charset="0"/>
              <a:buChar char="•"/>
            </a:pPr>
            <a:r>
              <a:rPr lang="en-US" dirty="0">
                <a:solidFill>
                  <a:schemeClr val="bg1"/>
                </a:solidFill>
              </a:rPr>
              <a:t>Experts believe that India cannot have a single rate GST, but six GST rates - 0%, 3%, 5%, 12%, 18% and 28% . This has only compounded the confusion of taxpayers many of whom are still facing problem complying with the GST.</a:t>
            </a:r>
            <a:endParaRPr lang="en-US" dirty="0">
              <a:solidFill>
                <a:schemeClr val="bg1"/>
              </a:solidFill>
              <a:latin typeface="PT Serif Regular"/>
            </a:endParaRPr>
          </a:p>
          <a:p>
            <a:pPr marL="285750" indent="-285750">
              <a:buFont typeface="Arial" panose="020B0604020202020204" pitchFamily="34" charset="0"/>
              <a:buChar char="•"/>
            </a:pPr>
            <a:endParaRPr lang="en-US" dirty="0">
              <a:solidFill>
                <a:schemeClr val="bg1"/>
              </a:solidFill>
              <a:latin typeface="PT Serif Regular"/>
            </a:endParaRPr>
          </a:p>
          <a:p>
            <a:pPr marL="285750" indent="-285750">
              <a:buFont typeface="Arial" panose="020B0604020202020204" pitchFamily="34" charset="0"/>
              <a:buChar char="•"/>
            </a:pPr>
            <a:r>
              <a:rPr lang="en-US" dirty="0">
                <a:solidFill>
                  <a:schemeClr val="bg1"/>
                </a:solidFill>
                <a:latin typeface="+mj-lt"/>
              </a:rPr>
              <a:t>Glitches in GST filing have led to a rise in the number of hours taken in a year to file taxes to 275.4 this year from 214 last year. </a:t>
            </a:r>
          </a:p>
          <a:p>
            <a:pPr marL="285750" indent="-285750">
              <a:buFont typeface="Arial" panose="020B0604020202020204" pitchFamily="34" charset="0"/>
              <a:buChar char="•"/>
            </a:pPr>
            <a:endParaRPr lang="en-US" dirty="0">
              <a:solidFill>
                <a:schemeClr val="bg1"/>
              </a:solidFill>
              <a:latin typeface="PT Serif Regular"/>
            </a:endParaRPr>
          </a:p>
        </p:txBody>
      </p:sp>
    </p:spTree>
    <p:extLst>
      <p:ext uri="{BB962C8B-B14F-4D97-AF65-F5344CB8AC3E}">
        <p14:creationId xmlns:p14="http://schemas.microsoft.com/office/powerpoint/2010/main" val="4290194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8F17A-05A2-421C-A470-C5ED76520FFA}"/>
              </a:ext>
            </a:extLst>
          </p:cNvPr>
          <p:cNvSpPr txBox="1"/>
          <p:nvPr/>
        </p:nvSpPr>
        <p:spPr>
          <a:xfrm>
            <a:off x="1693889" y="209863"/>
            <a:ext cx="8233344" cy="769441"/>
          </a:xfrm>
          <a:prstGeom prst="rect">
            <a:avLst/>
          </a:prstGeom>
          <a:noFill/>
        </p:spPr>
        <p:txBody>
          <a:bodyPr wrap="none" rtlCol="0">
            <a:spAutoFit/>
          </a:bodyPr>
          <a:lstStyle/>
          <a:p>
            <a:r>
              <a:rPr lang="en-IN" sz="4400" b="1" dirty="0">
                <a:solidFill>
                  <a:schemeClr val="bg1"/>
                </a:solidFill>
              </a:rPr>
              <a:t>8. TRADING ACROSS BORDERS</a:t>
            </a:r>
          </a:p>
        </p:txBody>
      </p:sp>
      <p:sp>
        <p:nvSpPr>
          <p:cNvPr id="3" name="TextBox 2">
            <a:extLst>
              <a:ext uri="{FF2B5EF4-FFF2-40B4-BE49-F238E27FC236}">
                <a16:creationId xmlns:a16="http://schemas.microsoft.com/office/drawing/2014/main" id="{33D0F22C-4631-4DF8-847B-B8CE843F3B7E}"/>
              </a:ext>
            </a:extLst>
          </p:cNvPr>
          <p:cNvSpPr txBox="1"/>
          <p:nvPr/>
        </p:nvSpPr>
        <p:spPr>
          <a:xfrm>
            <a:off x="512164" y="1179877"/>
            <a:ext cx="11167672" cy="446276"/>
          </a:xfrm>
          <a:prstGeom prst="rect">
            <a:avLst/>
          </a:prstGeom>
          <a:noFill/>
        </p:spPr>
        <p:txBody>
          <a:bodyPr wrap="square" rtlCol="0">
            <a:spAutoFit/>
          </a:bodyPr>
          <a:lstStyle/>
          <a:p>
            <a:r>
              <a:rPr lang="en-IN" sz="2300" dirty="0">
                <a:solidFill>
                  <a:schemeClr val="bg1"/>
                </a:solidFill>
              </a:rPr>
              <a:t>How easy the process of exports and imports of products are in a country </a:t>
            </a:r>
          </a:p>
        </p:txBody>
      </p:sp>
      <p:pic>
        <p:nvPicPr>
          <p:cNvPr id="4" name="Picture 3">
            <a:extLst>
              <a:ext uri="{FF2B5EF4-FFF2-40B4-BE49-F238E27FC236}">
                <a16:creationId xmlns:a16="http://schemas.microsoft.com/office/drawing/2014/main" id="{D40C11FE-6047-4550-8056-42876920ACF6}"/>
              </a:ext>
            </a:extLst>
          </p:cNvPr>
          <p:cNvPicPr>
            <a:picLocks noChangeAspect="1"/>
          </p:cNvPicPr>
          <p:nvPr/>
        </p:nvPicPr>
        <p:blipFill>
          <a:blip r:embed="rId2"/>
          <a:stretch>
            <a:fillRect/>
          </a:stretch>
        </p:blipFill>
        <p:spPr>
          <a:xfrm>
            <a:off x="2599348" y="1724955"/>
            <a:ext cx="7327885" cy="4883426"/>
          </a:xfrm>
          <a:prstGeom prst="rect">
            <a:avLst/>
          </a:prstGeom>
        </p:spPr>
      </p:pic>
      <p:sp>
        <p:nvSpPr>
          <p:cNvPr id="5" name="TextBox 4">
            <a:extLst>
              <a:ext uri="{FF2B5EF4-FFF2-40B4-BE49-F238E27FC236}">
                <a16:creationId xmlns:a16="http://schemas.microsoft.com/office/drawing/2014/main" id="{A8903FD0-F6C7-44A4-B296-F7885638706F}"/>
              </a:ext>
            </a:extLst>
          </p:cNvPr>
          <p:cNvSpPr txBox="1"/>
          <p:nvPr/>
        </p:nvSpPr>
        <p:spPr>
          <a:xfrm>
            <a:off x="3670852" y="2888974"/>
            <a:ext cx="482824" cy="307777"/>
          </a:xfrm>
          <a:prstGeom prst="rect">
            <a:avLst/>
          </a:prstGeom>
          <a:noFill/>
        </p:spPr>
        <p:txBody>
          <a:bodyPr wrap="none" rtlCol="0">
            <a:spAutoFit/>
          </a:bodyPr>
          <a:lstStyle/>
          <a:p>
            <a:r>
              <a:rPr lang="en-IN" sz="1400" dirty="0"/>
              <a:t>126</a:t>
            </a:r>
          </a:p>
        </p:txBody>
      </p:sp>
      <p:sp>
        <p:nvSpPr>
          <p:cNvPr id="6" name="TextBox 5">
            <a:extLst>
              <a:ext uri="{FF2B5EF4-FFF2-40B4-BE49-F238E27FC236}">
                <a16:creationId xmlns:a16="http://schemas.microsoft.com/office/drawing/2014/main" id="{860EC342-7395-4F62-A6C2-BB439BEBF408}"/>
              </a:ext>
            </a:extLst>
          </p:cNvPr>
          <p:cNvSpPr txBox="1"/>
          <p:nvPr/>
        </p:nvSpPr>
        <p:spPr>
          <a:xfrm>
            <a:off x="5102087" y="2735085"/>
            <a:ext cx="482824" cy="307777"/>
          </a:xfrm>
          <a:prstGeom prst="rect">
            <a:avLst/>
          </a:prstGeom>
          <a:noFill/>
        </p:spPr>
        <p:txBody>
          <a:bodyPr wrap="none" rtlCol="0">
            <a:spAutoFit/>
          </a:bodyPr>
          <a:lstStyle/>
          <a:p>
            <a:r>
              <a:rPr lang="en-IN" sz="1400" dirty="0"/>
              <a:t>133</a:t>
            </a:r>
          </a:p>
        </p:txBody>
      </p:sp>
      <p:sp>
        <p:nvSpPr>
          <p:cNvPr id="7" name="TextBox 6">
            <a:extLst>
              <a:ext uri="{FF2B5EF4-FFF2-40B4-BE49-F238E27FC236}">
                <a16:creationId xmlns:a16="http://schemas.microsoft.com/office/drawing/2014/main" id="{DC020BAF-0625-480E-AC00-7A92C6A924B4}"/>
              </a:ext>
            </a:extLst>
          </p:cNvPr>
          <p:cNvSpPr txBox="1"/>
          <p:nvPr/>
        </p:nvSpPr>
        <p:spPr>
          <a:xfrm flipH="1">
            <a:off x="6533322" y="2467065"/>
            <a:ext cx="482823" cy="307777"/>
          </a:xfrm>
          <a:prstGeom prst="rect">
            <a:avLst/>
          </a:prstGeom>
          <a:noFill/>
        </p:spPr>
        <p:txBody>
          <a:bodyPr wrap="square" rtlCol="0">
            <a:spAutoFit/>
          </a:bodyPr>
          <a:lstStyle/>
          <a:p>
            <a:r>
              <a:rPr lang="en-IN" sz="1400" dirty="0"/>
              <a:t>143</a:t>
            </a:r>
          </a:p>
        </p:txBody>
      </p:sp>
      <p:sp>
        <p:nvSpPr>
          <p:cNvPr id="8" name="TextBox 7">
            <a:extLst>
              <a:ext uri="{FF2B5EF4-FFF2-40B4-BE49-F238E27FC236}">
                <a16:creationId xmlns:a16="http://schemas.microsoft.com/office/drawing/2014/main" id="{19705744-F0FA-4A79-B18D-F8D4819D182C}"/>
              </a:ext>
            </a:extLst>
          </p:cNvPr>
          <p:cNvSpPr txBox="1"/>
          <p:nvPr/>
        </p:nvSpPr>
        <p:spPr>
          <a:xfrm>
            <a:off x="8030817" y="3898647"/>
            <a:ext cx="383438" cy="307777"/>
          </a:xfrm>
          <a:prstGeom prst="rect">
            <a:avLst/>
          </a:prstGeom>
          <a:noFill/>
        </p:spPr>
        <p:txBody>
          <a:bodyPr wrap="none" rtlCol="0">
            <a:spAutoFit/>
          </a:bodyPr>
          <a:lstStyle/>
          <a:p>
            <a:r>
              <a:rPr lang="en-IN" sz="1400" dirty="0"/>
              <a:t>80</a:t>
            </a:r>
          </a:p>
        </p:txBody>
      </p:sp>
      <p:pic>
        <p:nvPicPr>
          <p:cNvPr id="9" name="Picture 8">
            <a:extLst>
              <a:ext uri="{FF2B5EF4-FFF2-40B4-BE49-F238E27FC236}">
                <a16:creationId xmlns:a16="http://schemas.microsoft.com/office/drawing/2014/main" id="{4C8CC102-1814-4146-92BC-9EA806B66908}"/>
              </a:ext>
            </a:extLst>
          </p:cNvPr>
          <p:cNvPicPr>
            <a:picLocks noChangeAspect="1"/>
          </p:cNvPicPr>
          <p:nvPr/>
        </p:nvPicPr>
        <p:blipFill>
          <a:blip r:embed="rId3"/>
          <a:stretch>
            <a:fillRect/>
          </a:stretch>
        </p:blipFill>
        <p:spPr>
          <a:xfrm>
            <a:off x="9019925" y="1826726"/>
            <a:ext cx="804742" cy="804742"/>
          </a:xfrm>
          <a:prstGeom prst="rect">
            <a:avLst/>
          </a:prstGeom>
        </p:spPr>
      </p:pic>
    </p:spTree>
    <p:extLst>
      <p:ext uri="{BB962C8B-B14F-4D97-AF65-F5344CB8AC3E}">
        <p14:creationId xmlns:p14="http://schemas.microsoft.com/office/powerpoint/2010/main" val="92618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76EE77-BBFB-4303-A823-1D5B216D0952}"/>
              </a:ext>
            </a:extLst>
          </p:cNvPr>
          <p:cNvPicPr>
            <a:picLocks noChangeAspect="1"/>
          </p:cNvPicPr>
          <p:nvPr/>
        </p:nvPicPr>
        <p:blipFill>
          <a:blip r:embed="rId2"/>
          <a:stretch>
            <a:fillRect/>
          </a:stretch>
        </p:blipFill>
        <p:spPr>
          <a:xfrm>
            <a:off x="3907527" y="332141"/>
            <a:ext cx="3237257" cy="969348"/>
          </a:xfrm>
          <a:prstGeom prst="rect">
            <a:avLst/>
          </a:prstGeom>
        </p:spPr>
      </p:pic>
      <p:sp>
        <p:nvSpPr>
          <p:cNvPr id="3" name="Rectangle 2">
            <a:extLst>
              <a:ext uri="{FF2B5EF4-FFF2-40B4-BE49-F238E27FC236}">
                <a16:creationId xmlns:a16="http://schemas.microsoft.com/office/drawing/2014/main" id="{EB4DCC38-F794-416F-83D0-AA9DBAFBCC85}"/>
              </a:ext>
            </a:extLst>
          </p:cNvPr>
          <p:cNvSpPr/>
          <p:nvPr/>
        </p:nvSpPr>
        <p:spPr>
          <a:xfrm>
            <a:off x="238539" y="1516870"/>
            <a:ext cx="11714921" cy="4524315"/>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Central Board of Excise and Customs(CBEC) has implemented Single Window Interface for Facilitating Trade (SWIFT) (online single window for clearance of goods) on the ICEGATE portal by integrating FSSAI.</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An electronic messaging system between Shipping lines and custodians for electronic delivery order has been introduced.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Number of documents required for import and export has been reduced to three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Radio Frequency Identification (RFID) tags have been installed at JNPT to monitor containers at port gates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Twenty-Foot Equivalent Unit (TEU) volume limit for direct delivery consignments has been removed.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Customs Clearance Facilitation Committee has been set up at every major customs seaport and airport at Central level</a:t>
            </a:r>
            <a:endParaRPr lang="en-IN" dirty="0">
              <a:solidFill>
                <a:schemeClr val="bg1"/>
              </a:solidFill>
            </a:endParaRPr>
          </a:p>
        </p:txBody>
      </p:sp>
    </p:spTree>
    <p:extLst>
      <p:ext uri="{BB962C8B-B14F-4D97-AF65-F5344CB8AC3E}">
        <p14:creationId xmlns:p14="http://schemas.microsoft.com/office/powerpoint/2010/main" val="3439638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59D401-944E-4FB2-B7A9-940B8750697E}"/>
              </a:ext>
            </a:extLst>
          </p:cNvPr>
          <p:cNvSpPr txBox="1"/>
          <p:nvPr/>
        </p:nvSpPr>
        <p:spPr>
          <a:xfrm>
            <a:off x="1813810" y="284813"/>
            <a:ext cx="7523213" cy="769441"/>
          </a:xfrm>
          <a:prstGeom prst="rect">
            <a:avLst/>
          </a:prstGeom>
          <a:noFill/>
        </p:spPr>
        <p:txBody>
          <a:bodyPr wrap="none" rtlCol="0">
            <a:spAutoFit/>
          </a:bodyPr>
          <a:lstStyle/>
          <a:p>
            <a:r>
              <a:rPr lang="en-IN" sz="4400" b="1" dirty="0">
                <a:solidFill>
                  <a:schemeClr val="bg1"/>
                </a:solidFill>
              </a:rPr>
              <a:t>9. ENFORCING CONTRACTS</a:t>
            </a:r>
          </a:p>
        </p:txBody>
      </p:sp>
      <p:sp>
        <p:nvSpPr>
          <p:cNvPr id="3" name="TextBox 2">
            <a:extLst>
              <a:ext uri="{FF2B5EF4-FFF2-40B4-BE49-F238E27FC236}">
                <a16:creationId xmlns:a16="http://schemas.microsoft.com/office/drawing/2014/main" id="{A56BCC16-C2C0-4209-AEB8-BAEDE4D3C788}"/>
              </a:ext>
            </a:extLst>
          </p:cNvPr>
          <p:cNvSpPr txBox="1"/>
          <p:nvPr/>
        </p:nvSpPr>
        <p:spPr>
          <a:xfrm>
            <a:off x="1074433" y="1230603"/>
            <a:ext cx="10043134" cy="446276"/>
          </a:xfrm>
          <a:prstGeom prst="rect">
            <a:avLst/>
          </a:prstGeom>
          <a:noFill/>
        </p:spPr>
        <p:txBody>
          <a:bodyPr wrap="none" rtlCol="0">
            <a:spAutoFit/>
          </a:bodyPr>
          <a:lstStyle/>
          <a:p>
            <a:r>
              <a:rPr lang="en-IN" sz="2300" dirty="0">
                <a:solidFill>
                  <a:schemeClr val="bg1"/>
                </a:solidFill>
              </a:rPr>
              <a:t>Studies the time , cost and effort required to enforce a debt contract</a:t>
            </a:r>
          </a:p>
        </p:txBody>
      </p:sp>
      <p:pic>
        <p:nvPicPr>
          <p:cNvPr id="10" name="Picture 9">
            <a:extLst>
              <a:ext uri="{FF2B5EF4-FFF2-40B4-BE49-F238E27FC236}">
                <a16:creationId xmlns:a16="http://schemas.microsoft.com/office/drawing/2014/main" id="{E487D7C0-5C72-4EE9-9168-579122B7C655}"/>
              </a:ext>
            </a:extLst>
          </p:cNvPr>
          <p:cNvPicPr>
            <a:picLocks noChangeAspect="1"/>
          </p:cNvPicPr>
          <p:nvPr/>
        </p:nvPicPr>
        <p:blipFill>
          <a:blip r:embed="rId2"/>
          <a:stretch>
            <a:fillRect/>
          </a:stretch>
        </p:blipFill>
        <p:spPr>
          <a:xfrm>
            <a:off x="1074433" y="2065263"/>
            <a:ext cx="5928090" cy="3950370"/>
          </a:xfrm>
          <a:prstGeom prst="rect">
            <a:avLst/>
          </a:prstGeom>
        </p:spPr>
      </p:pic>
      <p:sp>
        <p:nvSpPr>
          <p:cNvPr id="11" name="TextBox 10">
            <a:extLst>
              <a:ext uri="{FF2B5EF4-FFF2-40B4-BE49-F238E27FC236}">
                <a16:creationId xmlns:a16="http://schemas.microsoft.com/office/drawing/2014/main" id="{8A379EFC-254D-4DB2-AC91-CE7DCF6F07A6}"/>
              </a:ext>
            </a:extLst>
          </p:cNvPr>
          <p:cNvSpPr txBox="1"/>
          <p:nvPr/>
        </p:nvSpPr>
        <p:spPr>
          <a:xfrm flipH="1">
            <a:off x="7957266" y="3233531"/>
            <a:ext cx="3598629" cy="646331"/>
          </a:xfrm>
          <a:prstGeom prst="rect">
            <a:avLst/>
          </a:prstGeom>
          <a:noFill/>
        </p:spPr>
        <p:txBody>
          <a:bodyPr wrap="square" rtlCol="0">
            <a:spAutoFit/>
          </a:bodyPr>
          <a:lstStyle/>
          <a:p>
            <a:r>
              <a:rPr lang="en-IN" b="1" dirty="0">
                <a:solidFill>
                  <a:schemeClr val="bg1"/>
                </a:solidFill>
              </a:rPr>
              <a:t>2018</a:t>
            </a:r>
          </a:p>
          <a:p>
            <a:pPr marL="285750" indent="-285750">
              <a:buFont typeface="Arial" panose="020B0604020202020204" pitchFamily="34" charset="0"/>
              <a:buChar char="•"/>
            </a:pPr>
            <a:r>
              <a:rPr lang="en-IN" dirty="0">
                <a:solidFill>
                  <a:schemeClr val="bg1"/>
                </a:solidFill>
              </a:rPr>
              <a:t>TIME REQUIRED – 1445 DAYS</a:t>
            </a:r>
          </a:p>
        </p:txBody>
      </p:sp>
    </p:spTree>
    <p:extLst>
      <p:ext uri="{BB962C8B-B14F-4D97-AF65-F5344CB8AC3E}">
        <p14:creationId xmlns:p14="http://schemas.microsoft.com/office/powerpoint/2010/main" val="3700669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9DB9CF-E3FB-4DB7-B5DF-9BE4AA966B81}"/>
              </a:ext>
            </a:extLst>
          </p:cNvPr>
          <p:cNvPicPr>
            <a:picLocks noChangeAspect="1"/>
          </p:cNvPicPr>
          <p:nvPr/>
        </p:nvPicPr>
        <p:blipFill>
          <a:blip r:embed="rId2"/>
          <a:stretch>
            <a:fillRect/>
          </a:stretch>
        </p:blipFill>
        <p:spPr>
          <a:xfrm>
            <a:off x="3761754" y="320395"/>
            <a:ext cx="3237257" cy="969348"/>
          </a:xfrm>
          <a:prstGeom prst="rect">
            <a:avLst/>
          </a:prstGeom>
        </p:spPr>
      </p:pic>
      <p:sp>
        <p:nvSpPr>
          <p:cNvPr id="3" name="Rectangle 2">
            <a:extLst>
              <a:ext uri="{FF2B5EF4-FFF2-40B4-BE49-F238E27FC236}">
                <a16:creationId xmlns:a16="http://schemas.microsoft.com/office/drawing/2014/main" id="{29C63BEB-6528-439B-BCC3-6BCA2EDDCB5F}"/>
              </a:ext>
            </a:extLst>
          </p:cNvPr>
          <p:cNvSpPr/>
          <p:nvPr/>
        </p:nvSpPr>
        <p:spPr>
          <a:xfrm>
            <a:off x="384313" y="1888438"/>
            <a:ext cx="11688417" cy="3416320"/>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In 2017, India’s rank improved by 6 points in this indicator from 178th to 172nd.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National Judicial Data Grid (NJDG) was opened to general public on 19th September, 2015. NJDG is a national data warehouse for case data including case registration, cause list, case status and orders/judgments of courts across the country till District Level Courts.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The Arbitration and Conciliation Act has been amended to reduce the time taken in arbitration proceedings and grounds on which an award may be challenged. </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Commercial Appellate Division Bench and Commercial Division Benches are functioning in Bombay High Court and Delhi High Court. These dedicated commercial benches will help faster disposal of commercial cases in Delhi and Mumbai.</a:t>
            </a:r>
            <a:endParaRPr lang="en-IN" dirty="0">
              <a:solidFill>
                <a:schemeClr val="bg1"/>
              </a:solidFill>
            </a:endParaRPr>
          </a:p>
        </p:txBody>
      </p:sp>
    </p:spTree>
    <p:extLst>
      <p:ext uri="{BB962C8B-B14F-4D97-AF65-F5344CB8AC3E}">
        <p14:creationId xmlns:p14="http://schemas.microsoft.com/office/powerpoint/2010/main" val="1056491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DB1674-16DC-4BB6-B30E-EF00541DB7E3}"/>
              </a:ext>
            </a:extLst>
          </p:cNvPr>
          <p:cNvSpPr txBox="1"/>
          <p:nvPr/>
        </p:nvSpPr>
        <p:spPr>
          <a:xfrm>
            <a:off x="1738859" y="359763"/>
            <a:ext cx="7850226" cy="769441"/>
          </a:xfrm>
          <a:prstGeom prst="rect">
            <a:avLst/>
          </a:prstGeom>
          <a:noFill/>
        </p:spPr>
        <p:txBody>
          <a:bodyPr wrap="none" rtlCol="0">
            <a:spAutoFit/>
          </a:bodyPr>
          <a:lstStyle/>
          <a:p>
            <a:r>
              <a:rPr lang="en-IN" sz="4400" b="1" dirty="0">
                <a:solidFill>
                  <a:schemeClr val="bg1"/>
                </a:solidFill>
              </a:rPr>
              <a:t>10. RESOLVING INSOLVENCY</a:t>
            </a:r>
          </a:p>
        </p:txBody>
      </p:sp>
      <p:sp>
        <p:nvSpPr>
          <p:cNvPr id="3" name="TextBox 2">
            <a:extLst>
              <a:ext uri="{FF2B5EF4-FFF2-40B4-BE49-F238E27FC236}">
                <a16:creationId xmlns:a16="http://schemas.microsoft.com/office/drawing/2014/main" id="{041CC417-1844-4493-B1D5-9A5AA5C3591D}"/>
              </a:ext>
            </a:extLst>
          </p:cNvPr>
          <p:cNvSpPr txBox="1"/>
          <p:nvPr/>
        </p:nvSpPr>
        <p:spPr>
          <a:xfrm>
            <a:off x="846401" y="1281334"/>
            <a:ext cx="11512445" cy="800219"/>
          </a:xfrm>
          <a:prstGeom prst="rect">
            <a:avLst/>
          </a:prstGeom>
          <a:noFill/>
        </p:spPr>
        <p:txBody>
          <a:bodyPr wrap="square" rtlCol="0">
            <a:spAutoFit/>
          </a:bodyPr>
          <a:lstStyle/>
          <a:p>
            <a:r>
              <a:rPr lang="en-IN" sz="2300" dirty="0">
                <a:solidFill>
                  <a:schemeClr val="bg1"/>
                </a:solidFill>
              </a:rPr>
              <a:t>Checks the time , cost and percentage recovery rate under bankruptcy proceeding</a:t>
            </a:r>
          </a:p>
        </p:txBody>
      </p:sp>
      <p:sp>
        <p:nvSpPr>
          <p:cNvPr id="7" name="TextBox 6">
            <a:extLst>
              <a:ext uri="{FF2B5EF4-FFF2-40B4-BE49-F238E27FC236}">
                <a16:creationId xmlns:a16="http://schemas.microsoft.com/office/drawing/2014/main" id="{A6EFAC61-B098-4E53-AACC-4FAE28D20766}"/>
              </a:ext>
            </a:extLst>
          </p:cNvPr>
          <p:cNvSpPr txBox="1"/>
          <p:nvPr/>
        </p:nvSpPr>
        <p:spPr>
          <a:xfrm>
            <a:off x="5179420" y="2875838"/>
            <a:ext cx="518162" cy="307777"/>
          </a:xfrm>
          <a:prstGeom prst="rect">
            <a:avLst/>
          </a:prstGeom>
          <a:noFill/>
        </p:spPr>
        <p:txBody>
          <a:bodyPr wrap="square" rtlCol="0">
            <a:spAutoFit/>
          </a:bodyPr>
          <a:lstStyle/>
          <a:p>
            <a:r>
              <a:rPr lang="en-IN" sz="1400" dirty="0"/>
              <a:t>16</a:t>
            </a:r>
          </a:p>
        </p:txBody>
      </p:sp>
      <p:pic>
        <p:nvPicPr>
          <p:cNvPr id="9" name="Picture 8">
            <a:extLst>
              <a:ext uri="{FF2B5EF4-FFF2-40B4-BE49-F238E27FC236}">
                <a16:creationId xmlns:a16="http://schemas.microsoft.com/office/drawing/2014/main" id="{62BEF44F-5141-48D4-AC4C-96456396F6CF}"/>
              </a:ext>
            </a:extLst>
          </p:cNvPr>
          <p:cNvPicPr>
            <a:picLocks noChangeAspect="1"/>
          </p:cNvPicPr>
          <p:nvPr/>
        </p:nvPicPr>
        <p:blipFill>
          <a:blip r:embed="rId2"/>
          <a:stretch>
            <a:fillRect/>
          </a:stretch>
        </p:blipFill>
        <p:spPr>
          <a:xfrm>
            <a:off x="1121489" y="2313475"/>
            <a:ext cx="6279497" cy="4184762"/>
          </a:xfrm>
          <a:prstGeom prst="rect">
            <a:avLst/>
          </a:prstGeom>
        </p:spPr>
      </p:pic>
      <p:sp>
        <p:nvSpPr>
          <p:cNvPr id="10" name="TextBox 9">
            <a:extLst>
              <a:ext uri="{FF2B5EF4-FFF2-40B4-BE49-F238E27FC236}">
                <a16:creationId xmlns:a16="http://schemas.microsoft.com/office/drawing/2014/main" id="{C3450F34-BBF8-46EF-9FB9-D756EF7B5D7B}"/>
              </a:ext>
            </a:extLst>
          </p:cNvPr>
          <p:cNvSpPr txBox="1"/>
          <p:nvPr/>
        </p:nvSpPr>
        <p:spPr>
          <a:xfrm>
            <a:off x="1987826" y="3029726"/>
            <a:ext cx="482824" cy="307777"/>
          </a:xfrm>
          <a:prstGeom prst="rect">
            <a:avLst/>
          </a:prstGeom>
          <a:noFill/>
        </p:spPr>
        <p:txBody>
          <a:bodyPr wrap="none" rtlCol="0">
            <a:spAutoFit/>
          </a:bodyPr>
          <a:lstStyle/>
          <a:p>
            <a:r>
              <a:rPr lang="en-IN" sz="1400" dirty="0"/>
              <a:t>137</a:t>
            </a:r>
          </a:p>
        </p:txBody>
      </p:sp>
      <p:sp>
        <p:nvSpPr>
          <p:cNvPr id="11" name="TextBox 10">
            <a:extLst>
              <a:ext uri="{FF2B5EF4-FFF2-40B4-BE49-F238E27FC236}">
                <a16:creationId xmlns:a16="http://schemas.microsoft.com/office/drawing/2014/main" id="{9B8FD090-C39B-45BF-B9AC-467D7B76B7C8}"/>
              </a:ext>
            </a:extLst>
          </p:cNvPr>
          <p:cNvSpPr txBox="1"/>
          <p:nvPr/>
        </p:nvSpPr>
        <p:spPr>
          <a:xfrm>
            <a:off x="3234604" y="3029725"/>
            <a:ext cx="482824" cy="307777"/>
          </a:xfrm>
          <a:prstGeom prst="rect">
            <a:avLst/>
          </a:prstGeom>
          <a:noFill/>
        </p:spPr>
        <p:txBody>
          <a:bodyPr wrap="none" rtlCol="0">
            <a:spAutoFit/>
          </a:bodyPr>
          <a:lstStyle/>
          <a:p>
            <a:r>
              <a:rPr lang="en-IN" sz="1400" dirty="0"/>
              <a:t>136</a:t>
            </a:r>
          </a:p>
        </p:txBody>
      </p:sp>
      <p:sp>
        <p:nvSpPr>
          <p:cNvPr id="12" name="TextBox 11">
            <a:extLst>
              <a:ext uri="{FF2B5EF4-FFF2-40B4-BE49-F238E27FC236}">
                <a16:creationId xmlns:a16="http://schemas.microsoft.com/office/drawing/2014/main" id="{38F0E02E-7B7B-4BF6-A842-872C5E6B4754}"/>
              </a:ext>
            </a:extLst>
          </p:cNvPr>
          <p:cNvSpPr txBox="1"/>
          <p:nvPr/>
        </p:nvSpPr>
        <p:spPr>
          <a:xfrm flipH="1">
            <a:off x="4498449" y="3745978"/>
            <a:ext cx="775916" cy="307777"/>
          </a:xfrm>
          <a:prstGeom prst="rect">
            <a:avLst/>
          </a:prstGeom>
          <a:noFill/>
        </p:spPr>
        <p:txBody>
          <a:bodyPr wrap="square" rtlCol="0">
            <a:spAutoFit/>
          </a:bodyPr>
          <a:lstStyle/>
          <a:p>
            <a:r>
              <a:rPr lang="en-IN" sz="1400" dirty="0"/>
              <a:t>103</a:t>
            </a:r>
          </a:p>
        </p:txBody>
      </p:sp>
      <p:sp>
        <p:nvSpPr>
          <p:cNvPr id="13" name="TextBox 12">
            <a:extLst>
              <a:ext uri="{FF2B5EF4-FFF2-40B4-BE49-F238E27FC236}">
                <a16:creationId xmlns:a16="http://schemas.microsoft.com/office/drawing/2014/main" id="{D927A55D-F7B3-458A-A5AD-B20F407D430D}"/>
              </a:ext>
            </a:extLst>
          </p:cNvPr>
          <p:cNvSpPr txBox="1"/>
          <p:nvPr/>
        </p:nvSpPr>
        <p:spPr>
          <a:xfrm>
            <a:off x="5697582" y="3628667"/>
            <a:ext cx="518162" cy="307777"/>
          </a:xfrm>
          <a:prstGeom prst="rect">
            <a:avLst/>
          </a:prstGeom>
          <a:noFill/>
        </p:spPr>
        <p:txBody>
          <a:bodyPr wrap="square" rtlCol="0">
            <a:spAutoFit/>
          </a:bodyPr>
          <a:lstStyle/>
          <a:p>
            <a:r>
              <a:rPr lang="en-IN" sz="1400" dirty="0"/>
              <a:t>108</a:t>
            </a:r>
          </a:p>
        </p:txBody>
      </p:sp>
      <p:pic>
        <p:nvPicPr>
          <p:cNvPr id="4" name="Picture 3">
            <a:extLst>
              <a:ext uri="{FF2B5EF4-FFF2-40B4-BE49-F238E27FC236}">
                <a16:creationId xmlns:a16="http://schemas.microsoft.com/office/drawing/2014/main" id="{6A621687-5B99-46AE-9C81-E90ACF014E14}"/>
              </a:ext>
            </a:extLst>
          </p:cNvPr>
          <p:cNvPicPr>
            <a:picLocks noChangeAspect="1"/>
          </p:cNvPicPr>
          <p:nvPr/>
        </p:nvPicPr>
        <p:blipFill>
          <a:blip r:embed="rId3"/>
          <a:stretch>
            <a:fillRect/>
          </a:stretch>
        </p:blipFill>
        <p:spPr>
          <a:xfrm>
            <a:off x="6528581" y="2368358"/>
            <a:ext cx="810838" cy="780356"/>
          </a:xfrm>
          <a:prstGeom prst="rect">
            <a:avLst/>
          </a:prstGeom>
        </p:spPr>
      </p:pic>
      <p:sp>
        <p:nvSpPr>
          <p:cNvPr id="8" name="TextBox 7">
            <a:extLst>
              <a:ext uri="{FF2B5EF4-FFF2-40B4-BE49-F238E27FC236}">
                <a16:creationId xmlns:a16="http://schemas.microsoft.com/office/drawing/2014/main" id="{88D05D5D-702A-4541-BA48-C538893E97D4}"/>
              </a:ext>
            </a:extLst>
          </p:cNvPr>
          <p:cNvSpPr txBox="1"/>
          <p:nvPr/>
        </p:nvSpPr>
        <p:spPr>
          <a:xfrm>
            <a:off x="8362122" y="3429000"/>
            <a:ext cx="3209533" cy="646331"/>
          </a:xfrm>
          <a:prstGeom prst="rect">
            <a:avLst/>
          </a:prstGeom>
          <a:noFill/>
        </p:spPr>
        <p:txBody>
          <a:bodyPr wrap="none" rtlCol="0">
            <a:spAutoFit/>
          </a:bodyPr>
          <a:lstStyle/>
          <a:p>
            <a:r>
              <a:rPr lang="en-IN" b="1" dirty="0">
                <a:solidFill>
                  <a:schemeClr val="bg1"/>
                </a:solidFill>
              </a:rPr>
              <a:t>2018</a:t>
            </a:r>
          </a:p>
          <a:p>
            <a:pPr marL="285750" indent="-285750">
              <a:buFont typeface="Arial" panose="020B0604020202020204" pitchFamily="34" charset="0"/>
              <a:buChar char="•"/>
            </a:pPr>
            <a:r>
              <a:rPr lang="en-IN" dirty="0">
                <a:solidFill>
                  <a:schemeClr val="bg1"/>
                </a:solidFill>
              </a:rPr>
              <a:t>Time required – 4.3 years</a:t>
            </a:r>
          </a:p>
        </p:txBody>
      </p:sp>
    </p:spTree>
    <p:extLst>
      <p:ext uri="{BB962C8B-B14F-4D97-AF65-F5344CB8AC3E}">
        <p14:creationId xmlns:p14="http://schemas.microsoft.com/office/powerpoint/2010/main" val="447339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EB766E-3E61-42FC-B13F-B0C84459F7C7}"/>
              </a:ext>
            </a:extLst>
          </p:cNvPr>
          <p:cNvPicPr>
            <a:picLocks noChangeAspect="1"/>
          </p:cNvPicPr>
          <p:nvPr/>
        </p:nvPicPr>
        <p:blipFill>
          <a:blip r:embed="rId2"/>
          <a:stretch>
            <a:fillRect/>
          </a:stretch>
        </p:blipFill>
        <p:spPr>
          <a:xfrm>
            <a:off x="3620888" y="39832"/>
            <a:ext cx="3121423" cy="1072989"/>
          </a:xfrm>
          <a:prstGeom prst="rect">
            <a:avLst/>
          </a:prstGeom>
        </p:spPr>
      </p:pic>
      <p:sp>
        <p:nvSpPr>
          <p:cNvPr id="3" name="Rectangle 2">
            <a:extLst>
              <a:ext uri="{FF2B5EF4-FFF2-40B4-BE49-F238E27FC236}">
                <a16:creationId xmlns:a16="http://schemas.microsoft.com/office/drawing/2014/main" id="{BC2FBB5E-33BB-43C7-8099-AE858C9EFBB0}"/>
              </a:ext>
            </a:extLst>
          </p:cNvPr>
          <p:cNvSpPr/>
          <p:nvPr/>
        </p:nvSpPr>
        <p:spPr>
          <a:xfrm>
            <a:off x="304798" y="1786312"/>
            <a:ext cx="11807687" cy="3139321"/>
          </a:xfrm>
          <a:prstGeom prst="rect">
            <a:avLst/>
          </a:prstGeom>
        </p:spPr>
        <p:txBody>
          <a:bodyPr wrap="square">
            <a:spAutoFit/>
          </a:bodyPr>
          <a:lstStyle/>
          <a:p>
            <a:pPr fontAlgn="base"/>
            <a:br>
              <a:rPr lang="en-US" dirty="0">
                <a:solidFill>
                  <a:schemeClr val="bg1"/>
                </a:solidFill>
              </a:rPr>
            </a:br>
            <a:br>
              <a:rPr lang="en-US" dirty="0">
                <a:solidFill>
                  <a:schemeClr val="bg1"/>
                </a:solidFill>
              </a:rPr>
            </a:br>
            <a:r>
              <a:rPr lang="en-US" dirty="0">
                <a:solidFill>
                  <a:schemeClr val="bg1"/>
                </a:solidFill>
                <a:latin typeface="Arial" panose="020B0604020202020204" pitchFamily="34" charset="0"/>
              </a:rPr>
              <a:t>“If an IBC application has been admitted by the NCLT, proceedings under other laws will be stayed until the IBC-led insolvency resolution is completed: This can last up to a maximum of 270 days”</a:t>
            </a:r>
            <a:r>
              <a:rPr lang="en-IN" dirty="0">
                <a:solidFill>
                  <a:schemeClr val="bg1"/>
                </a:solidFill>
              </a:rPr>
              <a:t> says Suharsh Sinha of AZB &amp; Partners.</a:t>
            </a:r>
          </a:p>
          <a:p>
            <a:pPr marL="285750" indent="-285750" fontAlgn="base">
              <a:buFont typeface="Arial" panose="020B0604020202020204" pitchFamily="34" charset="0"/>
              <a:buChar char="•"/>
            </a:pPr>
            <a:endParaRPr lang="en-IN" b="0" i="0" dirty="0">
              <a:solidFill>
                <a:schemeClr val="bg1"/>
              </a:solidFill>
              <a:effectLst/>
              <a:latin typeface="arial" panose="020B0604020202020204" pitchFamily="34" charset="0"/>
            </a:endParaRPr>
          </a:p>
          <a:p>
            <a:pPr fontAlgn="base"/>
            <a:endParaRPr lang="en-IN" dirty="0">
              <a:solidFill>
                <a:schemeClr val="bg1"/>
              </a:solidFill>
              <a:latin typeface="arial" panose="020B0604020202020204" pitchFamily="34" charset="0"/>
            </a:endParaRPr>
          </a:p>
          <a:p>
            <a:pPr fontAlgn="base"/>
            <a:r>
              <a:rPr lang="en-US" dirty="0">
                <a:solidFill>
                  <a:schemeClr val="bg1"/>
                </a:solidFill>
              </a:rPr>
              <a:t>Lack of Directors Liability in areas such as Paying back profits and damages to shareholders in case of willful Fraud</a:t>
            </a:r>
            <a:endParaRPr lang="en-IN" dirty="0">
              <a:solidFill>
                <a:schemeClr val="bg1"/>
              </a:solidFill>
            </a:endParaRPr>
          </a:p>
          <a:p>
            <a:pPr marL="285750" indent="-285750" fontAlgn="base">
              <a:buFont typeface="Arial" panose="020B0604020202020204" pitchFamily="34" charset="0"/>
              <a:buChar char="•"/>
            </a:pPr>
            <a:endParaRPr lang="en-IN" b="0" i="0" dirty="0">
              <a:solidFill>
                <a:schemeClr val="bg1"/>
              </a:solidFill>
              <a:effectLst/>
              <a:latin typeface="arial" panose="020B0604020202020204" pitchFamily="34" charset="0"/>
            </a:endParaRPr>
          </a:p>
          <a:p>
            <a:pPr marL="285750" indent="-285750" fontAlgn="base">
              <a:buFont typeface="Arial" panose="020B0604020202020204" pitchFamily="34" charset="0"/>
              <a:buChar char="•"/>
            </a:pPr>
            <a:endParaRPr lang="en-US" b="0" i="0" dirty="0">
              <a:solidFill>
                <a:schemeClr val="bg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A34666F-7ECF-4D1E-8F6E-321B37D50131}"/>
              </a:ext>
            </a:extLst>
          </p:cNvPr>
          <p:cNvSpPr/>
          <p:nvPr/>
        </p:nvSpPr>
        <p:spPr>
          <a:xfrm>
            <a:off x="384312" y="1337318"/>
            <a:ext cx="11648661" cy="1754326"/>
          </a:xfrm>
          <a:prstGeom prst="rect">
            <a:avLst/>
          </a:prstGeom>
        </p:spPr>
        <p:txBody>
          <a:bodyPr wrap="square">
            <a:spAutoFit/>
          </a:bodyPr>
          <a:lstStyle/>
          <a:p>
            <a:r>
              <a:rPr lang="en-US" dirty="0">
                <a:solidFill>
                  <a:srgbClr val="0D1123"/>
                </a:solidFill>
                <a:latin typeface="Open Sans"/>
              </a:rPr>
              <a:t>Insolvency and Bankruptcy Code of 2016, a framework for dealing with situations where an individual or a company is unable to repay their outstanding debt.</a:t>
            </a:r>
          </a:p>
          <a:p>
            <a:endParaRPr lang="en-US" dirty="0">
              <a:solidFill>
                <a:srgbClr val="0D1123"/>
              </a:solidFill>
              <a:latin typeface="Open Sans"/>
            </a:endParaRPr>
          </a:p>
          <a:p>
            <a:endParaRPr lang="en-US" dirty="0">
              <a:solidFill>
                <a:srgbClr val="0D1123"/>
              </a:solidFill>
              <a:latin typeface="Open Sans"/>
            </a:endParaRPr>
          </a:p>
          <a:p>
            <a:endParaRPr lang="en-US" dirty="0">
              <a:solidFill>
                <a:srgbClr val="0D1123"/>
              </a:solidFill>
              <a:latin typeface="Open Sans"/>
            </a:endParaRPr>
          </a:p>
          <a:p>
            <a:endParaRPr lang="en-IN" dirty="0"/>
          </a:p>
        </p:txBody>
      </p:sp>
    </p:spTree>
    <p:extLst>
      <p:ext uri="{BB962C8B-B14F-4D97-AF65-F5344CB8AC3E}">
        <p14:creationId xmlns:p14="http://schemas.microsoft.com/office/powerpoint/2010/main" val="3334336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3C3E9E-7C83-45EE-9AC7-7B3B68B773A5}"/>
              </a:ext>
            </a:extLst>
          </p:cNvPr>
          <p:cNvSpPr/>
          <p:nvPr/>
        </p:nvSpPr>
        <p:spPr>
          <a:xfrm>
            <a:off x="329783" y="587966"/>
            <a:ext cx="9488774" cy="6082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CA5DF0A-214B-4CF8-A7F9-4E242E69E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643" y="628238"/>
            <a:ext cx="8673053" cy="6002114"/>
          </a:xfrm>
          <a:prstGeom prst="rect">
            <a:avLst/>
          </a:prstGeom>
        </p:spPr>
      </p:pic>
    </p:spTree>
    <p:extLst>
      <p:ext uri="{BB962C8B-B14F-4D97-AF65-F5344CB8AC3E}">
        <p14:creationId xmlns:p14="http://schemas.microsoft.com/office/powerpoint/2010/main" val="291415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F85814-D9F2-4778-A611-A010D0B63664}"/>
              </a:ext>
            </a:extLst>
          </p:cNvPr>
          <p:cNvSpPr txBox="1"/>
          <p:nvPr/>
        </p:nvSpPr>
        <p:spPr>
          <a:xfrm>
            <a:off x="3821685" y="265261"/>
            <a:ext cx="3488455" cy="769441"/>
          </a:xfrm>
          <a:prstGeom prst="rect">
            <a:avLst/>
          </a:prstGeom>
          <a:noFill/>
        </p:spPr>
        <p:txBody>
          <a:bodyPr wrap="none" rtlCol="0">
            <a:spAutoFit/>
          </a:bodyPr>
          <a:lstStyle/>
          <a:p>
            <a:r>
              <a:rPr lang="en-IN" sz="4400" b="1" dirty="0">
                <a:solidFill>
                  <a:schemeClr val="bg1"/>
                </a:solidFill>
              </a:rPr>
              <a:t>LIMITATIONS</a:t>
            </a:r>
          </a:p>
        </p:txBody>
      </p:sp>
      <p:sp>
        <p:nvSpPr>
          <p:cNvPr id="3" name="TextBox 2">
            <a:extLst>
              <a:ext uri="{FF2B5EF4-FFF2-40B4-BE49-F238E27FC236}">
                <a16:creationId xmlns:a16="http://schemas.microsoft.com/office/drawing/2014/main" id="{91F56164-85F4-4AD6-9D6C-1CA27F8D5EDD}"/>
              </a:ext>
            </a:extLst>
          </p:cNvPr>
          <p:cNvSpPr txBox="1"/>
          <p:nvPr/>
        </p:nvSpPr>
        <p:spPr>
          <a:xfrm>
            <a:off x="1334125" y="1903751"/>
            <a:ext cx="473206" cy="446276"/>
          </a:xfrm>
          <a:prstGeom prst="rect">
            <a:avLst/>
          </a:prstGeom>
          <a:noFill/>
        </p:spPr>
        <p:txBody>
          <a:bodyPr wrap="none" rtlCol="0">
            <a:spAutoFit/>
          </a:bodyPr>
          <a:lstStyle/>
          <a:p>
            <a:pPr marL="285750" indent="-285750">
              <a:buFont typeface="Arial" panose="020B0604020202020204" pitchFamily="34" charset="0"/>
              <a:buChar char="•"/>
            </a:pPr>
            <a:endParaRPr lang="en-IN" sz="2300" dirty="0">
              <a:solidFill>
                <a:schemeClr val="bg1"/>
              </a:solidFill>
            </a:endParaRPr>
          </a:p>
        </p:txBody>
      </p:sp>
      <p:sp>
        <p:nvSpPr>
          <p:cNvPr id="4" name="TextBox 3">
            <a:extLst>
              <a:ext uri="{FF2B5EF4-FFF2-40B4-BE49-F238E27FC236}">
                <a16:creationId xmlns:a16="http://schemas.microsoft.com/office/drawing/2014/main" id="{E1EB30EA-F0F1-4680-8924-6CC7416BAB79}"/>
              </a:ext>
            </a:extLst>
          </p:cNvPr>
          <p:cNvSpPr txBox="1"/>
          <p:nvPr/>
        </p:nvSpPr>
        <p:spPr>
          <a:xfrm>
            <a:off x="167390" y="1903751"/>
            <a:ext cx="11857220" cy="4093428"/>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chemeClr val="bg1"/>
                </a:solidFill>
              </a:rPr>
              <a:t>The collected data  refer to business in the  economy’s largest business city and may not be representative of regulation in other parts of the economy . To address this limitation, sub national Doing Business indicators were created</a:t>
            </a: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r>
              <a:rPr lang="en-US" sz="2000" dirty="0">
                <a:solidFill>
                  <a:schemeClr val="bg1"/>
                </a:solidFill>
              </a:rPr>
              <a:t>The data often focus on a specific business form—generally a limited liability company of a specified size—and may not be representative of the regulation on other businesses.</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Transactions described in a standardized case scenario refer to a specific set of issues and may not represent the full set of issues a business encounters.</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In order to standardize data across countries, it makes several assumptions, some of them quite ridiculous.</a:t>
            </a:r>
          </a:p>
          <a:p>
            <a:pPr marL="342900" indent="-342900">
              <a:buFont typeface="Arial" panose="020B0604020202020204" pitchFamily="34" charset="0"/>
              <a:buChar char="•"/>
            </a:pPr>
            <a:endParaRPr lang="en-IN" sz="2000" dirty="0">
              <a:solidFill>
                <a:schemeClr val="bg1"/>
              </a:solidFill>
            </a:endParaRPr>
          </a:p>
        </p:txBody>
      </p:sp>
    </p:spTree>
    <p:extLst>
      <p:ext uri="{BB962C8B-B14F-4D97-AF65-F5344CB8AC3E}">
        <p14:creationId xmlns:p14="http://schemas.microsoft.com/office/powerpoint/2010/main" val="502397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D9AA7-5F7D-4D81-9E48-67077B9A7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426" y="733296"/>
            <a:ext cx="9776791" cy="539140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540320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FB1C05-44D6-4288-85A4-E31B296FEDB6}"/>
              </a:ext>
            </a:extLst>
          </p:cNvPr>
          <p:cNvSpPr txBox="1"/>
          <p:nvPr/>
        </p:nvSpPr>
        <p:spPr>
          <a:xfrm>
            <a:off x="609600" y="728260"/>
            <a:ext cx="10238700" cy="5401479"/>
          </a:xfrm>
          <a:prstGeom prst="rect">
            <a:avLst/>
          </a:prstGeom>
          <a:noFill/>
        </p:spPr>
        <p:txBody>
          <a:bodyPr wrap="none" rtlCol="0">
            <a:spAutoFit/>
          </a:bodyPr>
          <a:lstStyle/>
          <a:p>
            <a:pPr marL="342900" indent="-342900">
              <a:buFont typeface="Arial" panose="020B0604020202020204" pitchFamily="34" charset="0"/>
              <a:buChar char="•"/>
            </a:pPr>
            <a:r>
              <a:rPr lang="en-US" sz="2300" dirty="0">
                <a:solidFill>
                  <a:schemeClr val="bg1"/>
                </a:solidFill>
              </a:rPr>
              <a:t>Higher rankings (a low numerical value) indicate better, </a:t>
            </a:r>
          </a:p>
          <a:p>
            <a:r>
              <a:rPr lang="en-US" sz="2300" dirty="0">
                <a:solidFill>
                  <a:schemeClr val="bg1"/>
                </a:solidFill>
              </a:rPr>
              <a:t>    usually simpler, regulations for businesses and stronger </a:t>
            </a:r>
          </a:p>
          <a:p>
            <a:r>
              <a:rPr lang="en-US" sz="2300" dirty="0">
                <a:solidFill>
                  <a:schemeClr val="bg1"/>
                </a:solidFill>
              </a:rPr>
              <a:t>     protections of property rights.</a:t>
            </a:r>
            <a:endParaRPr lang="en-IN" sz="2300" dirty="0">
              <a:solidFill>
                <a:schemeClr val="bg1"/>
              </a:solidFill>
            </a:endParaRPr>
          </a:p>
          <a:p>
            <a:pPr marL="342900" indent="-342900">
              <a:buFont typeface="Arial" panose="020B0604020202020204" pitchFamily="34" charset="0"/>
              <a:buChar char="•"/>
            </a:pPr>
            <a:endParaRPr lang="en-IN" sz="2300" dirty="0">
              <a:solidFill>
                <a:schemeClr val="bg1"/>
              </a:solidFill>
            </a:endParaRPr>
          </a:p>
          <a:p>
            <a:pPr marL="342900" indent="-342900">
              <a:buFont typeface="Arial" panose="020B0604020202020204" pitchFamily="34" charset="0"/>
              <a:buChar char="•"/>
            </a:pPr>
            <a:r>
              <a:rPr lang="en-IN" sz="2300" dirty="0">
                <a:solidFill>
                  <a:schemeClr val="bg1"/>
                </a:solidFill>
              </a:rPr>
              <a:t>Current rank of India in ease of doing business is 77 which is </a:t>
            </a:r>
          </a:p>
          <a:p>
            <a:r>
              <a:rPr lang="en-IN" sz="2300" dirty="0">
                <a:solidFill>
                  <a:schemeClr val="bg1"/>
                </a:solidFill>
              </a:rPr>
              <a:t>     23 positions higher than  previous year</a:t>
            </a:r>
          </a:p>
          <a:p>
            <a:pPr marL="342900" indent="-342900">
              <a:buFont typeface="Arial" panose="020B0604020202020204" pitchFamily="34" charset="0"/>
              <a:buChar char="•"/>
            </a:pPr>
            <a:endParaRPr lang="en-IN" sz="2300" dirty="0">
              <a:solidFill>
                <a:schemeClr val="bg1"/>
              </a:solidFill>
            </a:endParaRPr>
          </a:p>
          <a:p>
            <a:pPr marL="342900" indent="-342900">
              <a:buFont typeface="Arial" panose="020B0604020202020204" pitchFamily="34" charset="0"/>
              <a:buChar char="•"/>
            </a:pPr>
            <a:r>
              <a:rPr lang="en-IN" sz="2300" dirty="0">
                <a:solidFill>
                  <a:schemeClr val="bg1"/>
                </a:solidFill>
              </a:rPr>
              <a:t>In India , these ranking are based on business environment in </a:t>
            </a:r>
          </a:p>
          <a:p>
            <a:r>
              <a:rPr lang="en-IN" sz="2300" dirty="0">
                <a:solidFill>
                  <a:schemeClr val="bg1"/>
                </a:solidFill>
              </a:rPr>
              <a:t>    Delhi and Mumbai</a:t>
            </a:r>
          </a:p>
          <a:p>
            <a:endParaRPr lang="en-IN" sz="2300" dirty="0">
              <a:solidFill>
                <a:schemeClr val="bg1"/>
              </a:solidFill>
            </a:endParaRPr>
          </a:p>
          <a:p>
            <a:pPr marL="342900" indent="-342900">
              <a:buFont typeface="Arial" panose="020B0604020202020204" pitchFamily="34" charset="0"/>
              <a:buChar char="•"/>
            </a:pPr>
            <a:r>
              <a:rPr lang="en-IN" sz="2300" dirty="0">
                <a:solidFill>
                  <a:schemeClr val="bg1"/>
                </a:solidFill>
              </a:rPr>
              <a:t>The ease of doing business rankings are based on a country’s</a:t>
            </a:r>
          </a:p>
          <a:p>
            <a:r>
              <a:rPr lang="en-IN" sz="2300" dirty="0">
                <a:solidFill>
                  <a:schemeClr val="bg1"/>
                </a:solidFill>
              </a:rPr>
              <a:t>    performance on 10 parameters such as enforcing contracts </a:t>
            </a:r>
          </a:p>
          <a:p>
            <a:r>
              <a:rPr lang="en-IN" sz="2300" dirty="0">
                <a:solidFill>
                  <a:schemeClr val="bg1"/>
                </a:solidFill>
              </a:rPr>
              <a:t>    and starting a business etc..</a:t>
            </a:r>
          </a:p>
          <a:p>
            <a:endParaRPr lang="en-IN" sz="2300" dirty="0">
              <a:solidFill>
                <a:schemeClr val="bg1"/>
              </a:solidFill>
            </a:endParaRPr>
          </a:p>
          <a:p>
            <a:r>
              <a:rPr lang="en-IN" sz="2300" b="1" dirty="0">
                <a:solidFill>
                  <a:schemeClr val="bg1"/>
                </a:solidFill>
              </a:rPr>
              <a:t>PM Modi </a:t>
            </a:r>
            <a:r>
              <a:rPr lang="en-IN" sz="2300" dirty="0">
                <a:solidFill>
                  <a:schemeClr val="bg1"/>
                </a:solidFill>
              </a:rPr>
              <a:t>said that ease of doing business is</a:t>
            </a:r>
            <a:r>
              <a:rPr lang="en-IN" sz="2300" b="1" dirty="0">
                <a:solidFill>
                  <a:schemeClr val="bg1"/>
                </a:solidFill>
              </a:rPr>
              <a:t> to improve ease of living.</a:t>
            </a:r>
          </a:p>
        </p:txBody>
      </p:sp>
    </p:spTree>
    <p:extLst>
      <p:ext uri="{BB962C8B-B14F-4D97-AF65-F5344CB8AC3E}">
        <p14:creationId xmlns:p14="http://schemas.microsoft.com/office/powerpoint/2010/main" val="957138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060B78-CCF2-47AC-8F2A-45E9C89F852D}"/>
              </a:ext>
            </a:extLst>
          </p:cNvPr>
          <p:cNvSpPr txBox="1"/>
          <p:nvPr/>
        </p:nvSpPr>
        <p:spPr>
          <a:xfrm>
            <a:off x="675860" y="1328909"/>
            <a:ext cx="9475304" cy="1323439"/>
          </a:xfrm>
          <a:prstGeom prst="rect">
            <a:avLst/>
          </a:prstGeom>
          <a:noFill/>
        </p:spPr>
        <p:txBody>
          <a:bodyPr wrap="square" rtlCol="0">
            <a:spAutoFit/>
          </a:bodyPr>
          <a:lstStyle/>
          <a:p>
            <a:r>
              <a:rPr lang="en-US" sz="2000" b="1" dirty="0">
                <a:solidFill>
                  <a:schemeClr val="bg1"/>
                </a:solidFill>
              </a:rPr>
              <a:t>GUJARAT</a:t>
            </a:r>
            <a:r>
              <a:rPr lang="en-US" sz="2000" dirty="0">
                <a:solidFill>
                  <a:schemeClr val="bg1"/>
                </a:solidFill>
              </a:rPr>
              <a:t> has introduced an investor support system, web labour portal, tax services online etc. Single window clearances have been stressed upon, and the policy for the same aims to provide all major permissions in 21 working days, which is still long. Land records have also been digitalized</a:t>
            </a:r>
            <a:endParaRPr lang="en-IN" sz="2000" dirty="0">
              <a:solidFill>
                <a:schemeClr val="bg1"/>
              </a:solidFill>
            </a:endParaRPr>
          </a:p>
        </p:txBody>
      </p:sp>
      <p:sp>
        <p:nvSpPr>
          <p:cNvPr id="5" name="Rectangle 4">
            <a:extLst>
              <a:ext uri="{FF2B5EF4-FFF2-40B4-BE49-F238E27FC236}">
                <a16:creationId xmlns:a16="http://schemas.microsoft.com/office/drawing/2014/main" id="{D572772C-AD15-4124-AE33-8CE1B47210A2}"/>
              </a:ext>
            </a:extLst>
          </p:cNvPr>
          <p:cNvSpPr/>
          <p:nvPr/>
        </p:nvSpPr>
        <p:spPr>
          <a:xfrm>
            <a:off x="675861" y="3111442"/>
            <a:ext cx="9475303" cy="2923877"/>
          </a:xfrm>
          <a:prstGeom prst="rect">
            <a:avLst/>
          </a:prstGeom>
        </p:spPr>
        <p:txBody>
          <a:bodyPr wrap="square">
            <a:spAutoFit/>
          </a:bodyPr>
          <a:lstStyle/>
          <a:p>
            <a:r>
              <a:rPr lang="en-US" sz="2000" b="1" dirty="0">
                <a:solidFill>
                  <a:schemeClr val="bg1"/>
                </a:solidFill>
              </a:rPr>
              <a:t>Maharashtra</a:t>
            </a:r>
            <a:r>
              <a:rPr lang="en-US" sz="2000" dirty="0">
                <a:solidFill>
                  <a:schemeClr val="bg1"/>
                </a:solidFill>
              </a:rPr>
              <a:t> ensured that registration under the Building and Other Construction Workers act is provided online via a single window system. It facilitates online application submission, payments, tracking status, approvals and issuance of certificates.</a:t>
            </a:r>
          </a:p>
          <a:p>
            <a:endParaRPr lang="en-US" sz="2400" dirty="0">
              <a:solidFill>
                <a:schemeClr val="bg1"/>
              </a:solidFill>
            </a:endParaRPr>
          </a:p>
          <a:p>
            <a:pPr fontAlgn="base"/>
            <a:r>
              <a:rPr lang="en-US" sz="2000" b="1" dirty="0">
                <a:solidFill>
                  <a:schemeClr val="bg1"/>
                </a:solidFill>
              </a:rPr>
              <a:t>Mumbai</a:t>
            </a:r>
            <a:r>
              <a:rPr lang="en-US" sz="2000" dirty="0">
                <a:solidFill>
                  <a:schemeClr val="bg1"/>
                </a:solidFill>
              </a:rPr>
              <a:t> had reduced the number of permissions required for constructing a building to 8 from 42. The time taken to get clearances was also cut to 60 days from 160 ,also permissions for electricity connections were now given online and connections were provided within 9 days.</a:t>
            </a:r>
          </a:p>
        </p:txBody>
      </p:sp>
    </p:spTree>
    <p:extLst>
      <p:ext uri="{BB962C8B-B14F-4D97-AF65-F5344CB8AC3E}">
        <p14:creationId xmlns:p14="http://schemas.microsoft.com/office/powerpoint/2010/main" val="3343656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A37316-1066-431A-BA42-7D2413ACD929}"/>
              </a:ext>
            </a:extLst>
          </p:cNvPr>
          <p:cNvSpPr txBox="1"/>
          <p:nvPr/>
        </p:nvSpPr>
        <p:spPr>
          <a:xfrm>
            <a:off x="809790" y="172279"/>
            <a:ext cx="5638082" cy="1077218"/>
          </a:xfrm>
          <a:prstGeom prst="rect">
            <a:avLst/>
          </a:prstGeom>
          <a:noFill/>
        </p:spPr>
        <p:txBody>
          <a:bodyPr wrap="none" rtlCol="0">
            <a:spAutoFit/>
          </a:bodyPr>
          <a:lstStyle/>
          <a:p>
            <a:pPr algn="ctr"/>
            <a:r>
              <a:rPr lang="en-IN" sz="3200" b="1" dirty="0">
                <a:solidFill>
                  <a:schemeClr val="bg1"/>
                </a:solidFill>
              </a:rPr>
              <a:t>MAJOR INITIATIVE TAKEN BY</a:t>
            </a:r>
          </a:p>
          <a:p>
            <a:pPr algn="ctr"/>
            <a:r>
              <a:rPr lang="en-IN" sz="3200" b="1" dirty="0">
                <a:solidFill>
                  <a:schemeClr val="bg1"/>
                </a:solidFill>
              </a:rPr>
              <a:t> INDIAN GOVERNMENT</a:t>
            </a:r>
          </a:p>
        </p:txBody>
      </p:sp>
      <p:sp>
        <p:nvSpPr>
          <p:cNvPr id="5" name="TextBox 4">
            <a:extLst>
              <a:ext uri="{FF2B5EF4-FFF2-40B4-BE49-F238E27FC236}">
                <a16:creationId xmlns:a16="http://schemas.microsoft.com/office/drawing/2014/main" id="{1C22A452-F51A-46F5-AF40-AF08BB490E0F}"/>
              </a:ext>
            </a:extLst>
          </p:cNvPr>
          <p:cNvSpPr txBox="1"/>
          <p:nvPr/>
        </p:nvSpPr>
        <p:spPr>
          <a:xfrm flipH="1">
            <a:off x="148755" y="1502688"/>
            <a:ext cx="11894489" cy="5355312"/>
          </a:xfrm>
          <a:prstGeom prst="rect">
            <a:avLst/>
          </a:prstGeom>
          <a:noFill/>
        </p:spPr>
        <p:txBody>
          <a:bodyPr wrap="square" rtlCol="0">
            <a:spAutoFit/>
          </a:bodyPr>
          <a:lstStyle/>
          <a:p>
            <a:r>
              <a:rPr lang="en-IN" b="1" dirty="0">
                <a:solidFill>
                  <a:schemeClr val="bg1"/>
                </a:solidFill>
              </a:rPr>
              <a:t>MAKE IN INDIA  , </a:t>
            </a:r>
            <a:r>
              <a:rPr lang="en-IN" dirty="0">
                <a:solidFill>
                  <a:schemeClr val="bg1"/>
                </a:solidFill>
              </a:rPr>
              <a:t>a type of swadeshi movement covering 25 sectors of economy .was launched by the government of India on 25 September 2014</a:t>
            </a:r>
            <a:r>
              <a:rPr lang="en-IN" b="1" dirty="0">
                <a:solidFill>
                  <a:schemeClr val="bg1"/>
                </a:solidFill>
              </a:rPr>
              <a:t> </a:t>
            </a:r>
            <a:r>
              <a:rPr lang="en-IN" dirty="0">
                <a:solidFill>
                  <a:schemeClr val="bg1"/>
                </a:solidFill>
              </a:rPr>
              <a:t>to encourage companies to manufacture their products in India and enthuse with dedicating investment Into manufacturing. As a strategy it is road map to respond to global challenges through preparations for a world class manufacturing status and knowledge infrastructure that should create further knowledge for stepping on to global competitiveness .under this scheme Startup India , pentagonal  industrial corridors and E-biz portal etc are covered.</a:t>
            </a:r>
          </a:p>
          <a:p>
            <a:endParaRPr lang="en-US" b="1" dirty="0">
              <a:solidFill>
                <a:schemeClr val="bg1"/>
              </a:solidFill>
            </a:endParaRPr>
          </a:p>
          <a:p>
            <a:r>
              <a:rPr lang="en-US" b="1" dirty="0">
                <a:solidFill>
                  <a:schemeClr val="bg1"/>
                </a:solidFill>
              </a:rPr>
              <a:t>START UP INDIA</a:t>
            </a:r>
            <a:r>
              <a:rPr lang="en-US" dirty="0">
                <a:solidFill>
                  <a:schemeClr val="bg1"/>
                </a:solidFill>
              </a:rPr>
              <a:t> campaign is based on an action plan aimed at promoting bank financing for start-up ventures to boost entrepreneurship and encourage start ups with jobs creation.</a:t>
            </a:r>
          </a:p>
          <a:p>
            <a:r>
              <a:rPr lang="en-US" dirty="0">
                <a:solidFill>
                  <a:schemeClr val="bg1"/>
                </a:solidFill>
              </a:rPr>
              <a:t>It is focused on to restrict role of States in policy domain and to get rid of "license raj" and hindrances like in land permissions, foreign investment proposal, environmental clearances. It was organized by Department of Industrial Policy and Promotion (DIPP).</a:t>
            </a:r>
          </a:p>
          <a:p>
            <a:r>
              <a:rPr lang="en-US" dirty="0">
                <a:solidFill>
                  <a:schemeClr val="bg1"/>
                </a:solidFill>
              </a:rPr>
              <a:t>The government has already launched PMMY, the MUDRA Bank, a new institution set up for development and refinancing activities relating to micro units.</a:t>
            </a:r>
          </a:p>
          <a:p>
            <a:endParaRPr lang="en-US" dirty="0">
              <a:solidFill>
                <a:schemeClr val="bg1"/>
              </a:solidFill>
            </a:endParaRPr>
          </a:p>
          <a:p>
            <a:r>
              <a:rPr lang="en-US" b="1" dirty="0">
                <a:solidFill>
                  <a:schemeClr val="bg1"/>
                </a:solidFill>
              </a:rPr>
              <a:t>STAND UP INDIA </a:t>
            </a:r>
            <a:r>
              <a:rPr lang="en-US" dirty="0">
                <a:solidFill>
                  <a:schemeClr val="bg1"/>
                </a:solidFill>
              </a:rPr>
              <a:t> initiative is also aimed at promoting entrepreneurship among SCs/STs, women</a:t>
            </a:r>
          </a:p>
          <a:p>
            <a:r>
              <a:rPr lang="en-US" dirty="0">
                <a:solidFill>
                  <a:schemeClr val="bg1"/>
                </a:solidFill>
              </a:rPr>
              <a:t>communities</a:t>
            </a:r>
            <a:endParaRPr lang="en-US" b="1" dirty="0">
              <a:solidFill>
                <a:schemeClr val="bg1"/>
              </a:solidFill>
            </a:endParaRPr>
          </a:p>
          <a:p>
            <a:r>
              <a:rPr lang="en-US" dirty="0">
                <a:solidFill>
                  <a:schemeClr val="bg1"/>
                </a:solidFill>
              </a:rPr>
              <a:t>SIMILARILY</a:t>
            </a:r>
            <a:r>
              <a:rPr lang="en-US" b="1" dirty="0">
                <a:solidFill>
                  <a:schemeClr val="bg1"/>
                </a:solidFill>
              </a:rPr>
              <a:t> </a:t>
            </a:r>
            <a:r>
              <a:rPr lang="en-US" dirty="0">
                <a:solidFill>
                  <a:schemeClr val="bg1"/>
                </a:solidFill>
              </a:rPr>
              <a:t>- </a:t>
            </a:r>
            <a:r>
              <a:rPr lang="en-IN" dirty="0">
                <a:solidFill>
                  <a:schemeClr val="bg1"/>
                </a:solidFill>
              </a:rPr>
              <a:t>SETU Fund  ,MUDRA Bank ,Atal Innovation Mission (AIM)  etc also introduced.</a:t>
            </a:r>
            <a:endParaRPr lang="en-US" b="1"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602614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B23DE-AB68-4936-9C53-15F8873A5713}"/>
              </a:ext>
            </a:extLst>
          </p:cNvPr>
          <p:cNvSpPr txBox="1"/>
          <p:nvPr/>
        </p:nvSpPr>
        <p:spPr>
          <a:xfrm>
            <a:off x="887898" y="519816"/>
            <a:ext cx="3684104" cy="1200329"/>
          </a:xfrm>
          <a:prstGeom prst="rect">
            <a:avLst/>
          </a:prstGeom>
          <a:noFill/>
        </p:spPr>
        <p:txBody>
          <a:bodyPr wrap="square" rtlCol="0">
            <a:spAutoFit/>
          </a:bodyPr>
          <a:lstStyle/>
          <a:p>
            <a:r>
              <a:rPr lang="en-IN" sz="3600" b="1" dirty="0">
                <a:solidFill>
                  <a:schemeClr val="bg1"/>
                </a:solidFill>
              </a:rPr>
              <a:t>NSW FOR TRADE FACILITATION</a:t>
            </a:r>
          </a:p>
        </p:txBody>
      </p:sp>
      <p:sp>
        <p:nvSpPr>
          <p:cNvPr id="20" name="TextBox 19">
            <a:extLst>
              <a:ext uri="{FF2B5EF4-FFF2-40B4-BE49-F238E27FC236}">
                <a16:creationId xmlns:a16="http://schemas.microsoft.com/office/drawing/2014/main" id="{01586446-6175-43E8-ADD0-EB3CC09866B2}"/>
              </a:ext>
            </a:extLst>
          </p:cNvPr>
          <p:cNvSpPr txBox="1"/>
          <p:nvPr/>
        </p:nvSpPr>
        <p:spPr>
          <a:xfrm>
            <a:off x="5062331" y="719870"/>
            <a:ext cx="4751622" cy="400110"/>
          </a:xfrm>
          <a:prstGeom prst="rect">
            <a:avLst/>
          </a:prstGeom>
          <a:noFill/>
        </p:spPr>
        <p:txBody>
          <a:bodyPr wrap="none" rtlCol="0">
            <a:spAutoFit/>
          </a:bodyPr>
          <a:lstStyle/>
          <a:p>
            <a:r>
              <a:rPr lang="en-IN" sz="2000" b="1" i="1" dirty="0">
                <a:solidFill>
                  <a:srgbClr val="0070C0"/>
                </a:solidFill>
              </a:rPr>
              <a:t>Malaysia’s eBased Trade Eco-system</a:t>
            </a:r>
          </a:p>
        </p:txBody>
      </p:sp>
      <p:sp>
        <p:nvSpPr>
          <p:cNvPr id="21" name="TextBox 20">
            <a:extLst>
              <a:ext uri="{FF2B5EF4-FFF2-40B4-BE49-F238E27FC236}">
                <a16:creationId xmlns:a16="http://schemas.microsoft.com/office/drawing/2014/main" id="{AE615AF9-63D8-4F56-A5DA-B9DFDC37B971}"/>
              </a:ext>
            </a:extLst>
          </p:cNvPr>
          <p:cNvSpPr txBox="1"/>
          <p:nvPr/>
        </p:nvSpPr>
        <p:spPr>
          <a:xfrm>
            <a:off x="172278" y="2418256"/>
            <a:ext cx="11847443" cy="3139321"/>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In Malaysia, the backbone of electronic-based trade eco-system is the National Single Window (NSW) for Trade Facilitation - a one-stop Trade Facilitation system linking the trading community with relevant Government agencies and various other trade and logistics parties through one single window, which allows for a seamless and transparent process.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Malaysia’s NSW was launched in 2009 to simplify clearance procedures, facilitate the electronic exchange of trade-related data, reduce cost of doing business.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In Malaysia, the NSW for Trade Facilitation system is developed, operated and managed by Dagang Net Technologies Sdn Bhd (Dagang Net).</a:t>
            </a:r>
          </a:p>
        </p:txBody>
      </p:sp>
    </p:spTree>
    <p:extLst>
      <p:ext uri="{BB962C8B-B14F-4D97-AF65-F5344CB8AC3E}">
        <p14:creationId xmlns:p14="http://schemas.microsoft.com/office/powerpoint/2010/main" val="890186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48A619-AEDA-4278-935C-86A75A20FB05}"/>
              </a:ext>
            </a:extLst>
          </p:cNvPr>
          <p:cNvSpPr/>
          <p:nvPr/>
        </p:nvSpPr>
        <p:spPr>
          <a:xfrm>
            <a:off x="364434" y="1073426"/>
            <a:ext cx="11463131" cy="2308324"/>
          </a:xfrm>
          <a:prstGeom prst="rect">
            <a:avLst/>
          </a:prstGeom>
        </p:spPr>
        <p:txBody>
          <a:bodyPr wrap="square">
            <a:spAutoFit/>
          </a:bodyPr>
          <a:lstStyle/>
          <a:p>
            <a:pPr marL="285750" indent="-285750">
              <a:buFont typeface="Arial" panose="020B0604020202020204" pitchFamily="34" charset="0"/>
              <a:buChar char="•"/>
            </a:pPr>
            <a:r>
              <a:rPr lang="en-US" b="1" dirty="0">
                <a:solidFill>
                  <a:schemeClr val="bg1"/>
                </a:solidFill>
              </a:rPr>
              <a:t>Fast Facts on Malaysia’s NSW for Trade Facilitation</a:t>
            </a:r>
          </a:p>
          <a:p>
            <a:pPr marL="285750" indent="-285750">
              <a:buFont typeface="Arial" panose="020B0604020202020204" pitchFamily="34" charset="0"/>
              <a:buChar char="•"/>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		Connects more than 25,000 users</a:t>
            </a:r>
          </a:p>
          <a:p>
            <a:pPr marL="285750" indent="-285750">
              <a:buFont typeface="Wingdings" panose="05000000000000000000" pitchFamily="2" charset="2"/>
              <a:buChar char="Ø"/>
            </a:pPr>
            <a:r>
              <a:rPr lang="en-US" dirty="0">
                <a:solidFill>
                  <a:schemeClr val="bg1"/>
                </a:solidFill>
              </a:rPr>
              <a:t>		Processes more than 100 million electronic transactions annually</a:t>
            </a:r>
          </a:p>
          <a:p>
            <a:pPr marL="285750" indent="-285750">
              <a:buFont typeface="Wingdings" panose="05000000000000000000" pitchFamily="2" charset="2"/>
              <a:buChar char="Ø"/>
            </a:pPr>
            <a:r>
              <a:rPr lang="en-US" dirty="0">
                <a:solidFill>
                  <a:schemeClr val="bg1"/>
                </a:solidFill>
              </a:rPr>
              <a:t>		Connected with more than 30 Permit Issuing Agencies, 50 authorities, 10 banks, 160   Customs 	       stations</a:t>
            </a:r>
          </a:p>
          <a:p>
            <a:pPr marL="285750" indent="-285750">
              <a:buFont typeface="Wingdings" panose="05000000000000000000" pitchFamily="2" charset="2"/>
              <a:buChar char="Ø"/>
            </a:pPr>
            <a:r>
              <a:rPr lang="en-US" dirty="0">
                <a:solidFill>
                  <a:schemeClr val="bg1"/>
                </a:solidFill>
              </a:rPr>
              <a:t>	       Comprises 6 core eServices and they are ePCO, ePermit, eDeclare and  ePayment etc.</a:t>
            </a:r>
          </a:p>
          <a:p>
            <a:pPr marL="285750" indent="-285750">
              <a:buFont typeface="Wingdings" panose="05000000000000000000" pitchFamily="2" charset="2"/>
              <a:buChar char="Ø"/>
            </a:pPr>
            <a:endParaRPr lang="en-US" b="1" dirty="0">
              <a:solidFill>
                <a:srgbClr val="333333"/>
              </a:solidFill>
              <a:latin typeface="arial" panose="020B0604020202020204" pitchFamily="34" charset="0"/>
            </a:endParaRPr>
          </a:p>
        </p:txBody>
      </p:sp>
      <p:sp>
        <p:nvSpPr>
          <p:cNvPr id="3" name="Rectangle 2">
            <a:extLst>
              <a:ext uri="{FF2B5EF4-FFF2-40B4-BE49-F238E27FC236}">
                <a16:creationId xmlns:a16="http://schemas.microsoft.com/office/drawing/2014/main" id="{E2376247-B0FD-4608-AAEB-473E16106E34}"/>
              </a:ext>
            </a:extLst>
          </p:cNvPr>
          <p:cNvSpPr/>
          <p:nvPr/>
        </p:nvSpPr>
        <p:spPr>
          <a:xfrm>
            <a:off x="364434" y="3753249"/>
            <a:ext cx="11463130"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More accurate and increased collection of customs duty payments which has risen to RM 1.8 billion annually.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Better compliance by trade communities as seen in the huge increase from 40 million electronic document transfers in 2003 to 275 million in 2009.</a:t>
            </a:r>
          </a:p>
        </p:txBody>
      </p:sp>
    </p:spTree>
    <p:extLst>
      <p:ext uri="{BB962C8B-B14F-4D97-AF65-F5344CB8AC3E}">
        <p14:creationId xmlns:p14="http://schemas.microsoft.com/office/powerpoint/2010/main" val="68110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B89191-F12C-4636-B928-14E44E20DFD9}"/>
              </a:ext>
            </a:extLst>
          </p:cNvPr>
          <p:cNvPicPr>
            <a:picLocks noChangeAspect="1"/>
          </p:cNvPicPr>
          <p:nvPr/>
        </p:nvPicPr>
        <p:blipFill>
          <a:blip r:embed="rId2"/>
          <a:stretch>
            <a:fillRect/>
          </a:stretch>
        </p:blipFill>
        <p:spPr>
          <a:xfrm>
            <a:off x="304799" y="884688"/>
            <a:ext cx="6681027" cy="5268134"/>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C01FC231-D06E-4B23-AA32-4053396A7F74}"/>
              </a:ext>
            </a:extLst>
          </p:cNvPr>
          <p:cNvSpPr/>
          <p:nvPr/>
        </p:nvSpPr>
        <p:spPr>
          <a:xfrm>
            <a:off x="7288696" y="794932"/>
            <a:ext cx="4717773" cy="5170646"/>
          </a:xfrm>
          <a:prstGeom prst="rect">
            <a:avLst/>
          </a:prstGeom>
        </p:spPr>
        <p:txBody>
          <a:bodyPr wrap="square">
            <a:spAutoFit/>
          </a:bodyPr>
          <a:lstStyle/>
          <a:p>
            <a:r>
              <a:rPr lang="en-US" sz="2400" b="1" dirty="0">
                <a:solidFill>
                  <a:schemeClr val="bg1"/>
                </a:solidFill>
                <a:latin typeface="Montserrat"/>
              </a:rPr>
              <a:t>BENEFITS</a:t>
            </a:r>
          </a:p>
          <a:p>
            <a:endParaRPr lang="en-US" b="1" dirty="0">
              <a:solidFill>
                <a:schemeClr val="bg1"/>
              </a:solidFill>
              <a:latin typeface="Montserrat"/>
            </a:endParaRPr>
          </a:p>
          <a:p>
            <a:r>
              <a:rPr lang="en-US" b="1" dirty="0">
                <a:solidFill>
                  <a:schemeClr val="bg1"/>
                </a:solidFill>
              </a:rPr>
              <a:t>To the clients: - </a:t>
            </a:r>
          </a:p>
          <a:p>
            <a:endParaRPr lang="en-US" b="1" dirty="0">
              <a:solidFill>
                <a:schemeClr val="bg1"/>
              </a:solidFill>
            </a:endParaRPr>
          </a:p>
          <a:p>
            <a:pPr marL="285750" indent="-285750">
              <a:buFont typeface="Arial" panose="020B0604020202020204" pitchFamily="34" charset="0"/>
              <a:buChar char="•"/>
            </a:pPr>
            <a:r>
              <a:rPr lang="en-US" dirty="0">
                <a:solidFill>
                  <a:schemeClr val="bg1"/>
                </a:solidFill>
              </a:rPr>
              <a:t>Reusability of data </a:t>
            </a:r>
          </a:p>
          <a:p>
            <a:pPr marL="285750" indent="-285750">
              <a:buFont typeface="Arial" panose="020B0604020202020204" pitchFamily="34" charset="0"/>
              <a:buChar char="•"/>
            </a:pPr>
            <a:r>
              <a:rPr lang="en-US" dirty="0">
                <a:solidFill>
                  <a:schemeClr val="bg1"/>
                </a:solidFill>
              </a:rPr>
              <a:t>Data accuracy </a:t>
            </a:r>
          </a:p>
          <a:p>
            <a:pPr marL="285750" indent="-285750">
              <a:buFont typeface="Arial" panose="020B0604020202020204" pitchFamily="34" charset="0"/>
              <a:buChar char="•"/>
            </a:pPr>
            <a:r>
              <a:rPr lang="en-US" dirty="0">
                <a:solidFill>
                  <a:schemeClr val="bg1"/>
                </a:solidFill>
              </a:rPr>
              <a:t>Time saving &amp; cost reduction Enhance efficiency </a:t>
            </a:r>
          </a:p>
          <a:p>
            <a:pPr marL="285750" indent="-285750">
              <a:buFont typeface="Arial" panose="020B0604020202020204" pitchFamily="34" charset="0"/>
              <a:buChar char="•"/>
            </a:pPr>
            <a:endParaRPr lang="en-US" dirty="0">
              <a:solidFill>
                <a:schemeClr val="bg1"/>
              </a:solidFill>
            </a:endParaRPr>
          </a:p>
          <a:p>
            <a:r>
              <a:rPr lang="en-US" b="1" dirty="0">
                <a:solidFill>
                  <a:schemeClr val="bg1"/>
                </a:solidFill>
              </a:rPr>
              <a:t>To the participating agencies </a:t>
            </a:r>
          </a:p>
          <a:p>
            <a:endParaRPr lang="en-US" b="1" dirty="0">
              <a:solidFill>
                <a:schemeClr val="bg1"/>
              </a:solidFill>
            </a:endParaRPr>
          </a:p>
          <a:p>
            <a:pPr marL="285750" indent="-285750">
              <a:buFont typeface="Arial" panose="020B0604020202020204" pitchFamily="34" charset="0"/>
              <a:buChar char="•"/>
            </a:pPr>
            <a:r>
              <a:rPr lang="en-US" dirty="0">
                <a:solidFill>
                  <a:schemeClr val="bg1"/>
                </a:solidFill>
              </a:rPr>
              <a:t> Encouraged the usage of electronic application/submission </a:t>
            </a:r>
          </a:p>
          <a:p>
            <a:pPr marL="285750" indent="-285750">
              <a:buFont typeface="Arial" panose="020B0604020202020204" pitchFamily="34" charset="0"/>
              <a:buChar char="•"/>
            </a:pPr>
            <a:r>
              <a:rPr lang="en-US" dirty="0">
                <a:solidFill>
                  <a:schemeClr val="bg1"/>
                </a:solidFill>
              </a:rPr>
              <a:t>Efficiency (less data entry and service counter) </a:t>
            </a:r>
          </a:p>
          <a:p>
            <a:pPr marL="285750" indent="-285750">
              <a:buFont typeface="Arial" panose="020B0604020202020204" pitchFamily="34" charset="0"/>
              <a:buChar char="•"/>
            </a:pPr>
            <a:r>
              <a:rPr lang="en-US" dirty="0">
                <a:solidFill>
                  <a:schemeClr val="bg1"/>
                </a:solidFill>
              </a:rPr>
              <a:t> Time saving and cost reduction </a:t>
            </a:r>
          </a:p>
          <a:p>
            <a:pPr marL="285750" indent="-285750">
              <a:buFont typeface="Arial" panose="020B0604020202020204" pitchFamily="34" charset="0"/>
              <a:buChar char="•"/>
            </a:pPr>
            <a:r>
              <a:rPr lang="en-US" dirty="0">
                <a:solidFill>
                  <a:schemeClr val="bg1"/>
                </a:solidFill>
              </a:rPr>
              <a:t>In line with the government direction to go electronic </a:t>
            </a:r>
            <a:endParaRPr lang="en-US" b="1" dirty="0">
              <a:solidFill>
                <a:schemeClr val="bg1"/>
              </a:solidFill>
              <a:latin typeface="Montserrat"/>
            </a:endParaRPr>
          </a:p>
        </p:txBody>
      </p:sp>
    </p:spTree>
    <p:extLst>
      <p:ext uri="{BB962C8B-B14F-4D97-AF65-F5344CB8AC3E}">
        <p14:creationId xmlns:p14="http://schemas.microsoft.com/office/powerpoint/2010/main" val="2339628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99D6C2-5023-437F-824B-284A0451DB43}"/>
              </a:ext>
            </a:extLst>
          </p:cNvPr>
          <p:cNvSpPr txBox="1"/>
          <p:nvPr/>
        </p:nvSpPr>
        <p:spPr>
          <a:xfrm>
            <a:off x="3405808" y="172279"/>
            <a:ext cx="3613490" cy="707886"/>
          </a:xfrm>
          <a:prstGeom prst="rect">
            <a:avLst/>
          </a:prstGeom>
          <a:noFill/>
        </p:spPr>
        <p:txBody>
          <a:bodyPr wrap="none" rtlCol="0">
            <a:spAutoFit/>
          </a:bodyPr>
          <a:lstStyle/>
          <a:p>
            <a:r>
              <a:rPr lang="en-IN" sz="4000" b="1" dirty="0">
                <a:solidFill>
                  <a:schemeClr val="bg1"/>
                </a:solidFill>
              </a:rPr>
              <a:t>CONCLUSION</a:t>
            </a:r>
          </a:p>
        </p:txBody>
      </p:sp>
      <p:sp>
        <p:nvSpPr>
          <p:cNvPr id="3" name="TextBox 2">
            <a:extLst>
              <a:ext uri="{FF2B5EF4-FFF2-40B4-BE49-F238E27FC236}">
                <a16:creationId xmlns:a16="http://schemas.microsoft.com/office/drawing/2014/main" id="{C4300D9F-A5D8-4CA5-A3BB-F46D6077C544}"/>
              </a:ext>
            </a:extLst>
          </p:cNvPr>
          <p:cNvSpPr txBox="1"/>
          <p:nvPr/>
        </p:nvSpPr>
        <p:spPr>
          <a:xfrm>
            <a:off x="1378226" y="1616765"/>
            <a:ext cx="6410729" cy="2585323"/>
          </a:xfrm>
          <a:prstGeom prst="rect">
            <a:avLst/>
          </a:prstGeom>
          <a:noFill/>
        </p:spPr>
        <p:txBody>
          <a:bodyPr wrap="none" rtlCol="0">
            <a:spAutoFit/>
          </a:bodyPr>
          <a:lstStyle/>
          <a:p>
            <a:pPr marL="285750" indent="-285750">
              <a:buFont typeface="Wingdings" panose="05000000000000000000" pitchFamily="2" charset="2"/>
              <a:buChar char="Ø"/>
            </a:pPr>
            <a:r>
              <a:rPr lang="en-IN" dirty="0">
                <a:solidFill>
                  <a:schemeClr val="bg1"/>
                </a:solidFill>
              </a:rPr>
              <a:t>DIGITALISATION SHOULD BE ENCOURAGED</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NATIONAL SINGLE WINDOW SHOULD BE ADOPTED</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EDUCATION SYSTEM FACILITIES SHOULD BE INCREASED</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STARTUPS SHOULD BE ENCOURAGED</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p:txBody>
      </p:sp>
    </p:spTree>
    <p:extLst>
      <p:ext uri="{BB962C8B-B14F-4D97-AF65-F5344CB8AC3E}">
        <p14:creationId xmlns:p14="http://schemas.microsoft.com/office/powerpoint/2010/main" val="3380354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C60784-B201-4C80-8E0A-19A8ADCFBBBD}"/>
              </a:ext>
            </a:extLst>
          </p:cNvPr>
          <p:cNvSpPr txBox="1"/>
          <p:nvPr/>
        </p:nvSpPr>
        <p:spPr>
          <a:xfrm>
            <a:off x="3737112" y="198783"/>
            <a:ext cx="4142481" cy="769441"/>
          </a:xfrm>
          <a:prstGeom prst="rect">
            <a:avLst/>
          </a:prstGeom>
          <a:noFill/>
        </p:spPr>
        <p:txBody>
          <a:bodyPr wrap="none" rtlCol="0">
            <a:spAutoFit/>
          </a:bodyPr>
          <a:lstStyle/>
          <a:p>
            <a:r>
              <a:rPr lang="en-IN" sz="4400" b="1" dirty="0">
                <a:solidFill>
                  <a:schemeClr val="bg1"/>
                </a:solidFill>
              </a:rPr>
              <a:t>BIBLIOGRAPHY</a:t>
            </a:r>
          </a:p>
        </p:txBody>
      </p:sp>
      <p:sp>
        <p:nvSpPr>
          <p:cNvPr id="3" name="Rectangle 2">
            <a:extLst>
              <a:ext uri="{FF2B5EF4-FFF2-40B4-BE49-F238E27FC236}">
                <a16:creationId xmlns:a16="http://schemas.microsoft.com/office/drawing/2014/main" id="{C746A8B7-CF84-4259-8E3A-305947466FF6}"/>
              </a:ext>
            </a:extLst>
          </p:cNvPr>
          <p:cNvSpPr/>
          <p:nvPr/>
        </p:nvSpPr>
        <p:spPr>
          <a:xfrm>
            <a:off x="371060" y="1079915"/>
            <a:ext cx="11131827" cy="6740307"/>
          </a:xfrm>
          <a:prstGeom prst="rect">
            <a:avLst/>
          </a:prstGeom>
        </p:spPr>
        <p:txBody>
          <a:bodyPr wrap="square">
            <a:spAutoFit/>
          </a:bodyPr>
          <a:lstStyle/>
          <a:p>
            <a:pPr marL="285750" indent="-285750">
              <a:buFont typeface="Wingdings" panose="05000000000000000000" pitchFamily="2" charset="2"/>
              <a:buChar char="ü"/>
            </a:pPr>
            <a:r>
              <a:rPr lang="en-IN" dirty="0">
                <a:solidFill>
                  <a:schemeClr val="bg1"/>
                </a:solidFill>
                <a:hlinkClick r:id="rId2">
                  <a:extLst>
                    <a:ext uri="{A12FA001-AC4F-418D-AE19-62706E023703}">
                      <ahyp:hlinkClr xmlns:ahyp="http://schemas.microsoft.com/office/drawing/2018/hyperlinkcolor" val="tx"/>
                    </a:ext>
                  </a:extLst>
                </a:hlinkClick>
              </a:rPr>
              <a:t>www.doingbusiness.com</a:t>
            </a:r>
            <a:endParaRPr lang="en-IN" dirty="0">
              <a:solidFill>
                <a:schemeClr val="bg1"/>
              </a:solidFill>
              <a:hlinkClick r:id="rId3" action="ppaction://hlinkfile">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ü"/>
            </a:pPr>
            <a:endParaRPr lang="en-IN" dirty="0">
              <a:solidFill>
                <a:schemeClr val="bg1"/>
              </a:solidFill>
              <a:hlinkClick r:id="rId3" action="ppaction://hlinkfile">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ü"/>
            </a:pPr>
            <a:r>
              <a:rPr lang="en-IN" dirty="0">
                <a:solidFill>
                  <a:schemeClr val="bg1"/>
                </a:solidFill>
                <a:hlinkClick r:id="rId3" action="ppaction://hlinkfile">
                  <a:extLst>
                    <a:ext uri="{A12FA001-AC4F-418D-AE19-62706E023703}">
                      <ahyp:hlinkClr xmlns:ahyp="http://schemas.microsoft.com/office/drawing/2018/hyperlinkcolor" val="tx"/>
                    </a:ext>
                  </a:extLst>
                </a:hlinkClick>
              </a:rPr>
              <a:t>///C:/Users/SALONI%20GOYAL/Downloads/easeofdoingbusiness-12018001434-phpapp02.pdf</a:t>
            </a:r>
            <a:endParaRPr lang="en-IN" dirty="0">
              <a:solidFill>
                <a:schemeClr val="bg1"/>
              </a:solidFill>
            </a:endParaRPr>
          </a:p>
          <a:p>
            <a:pPr marL="285750" indent="-285750">
              <a:buFont typeface="Wingdings" panose="05000000000000000000" pitchFamily="2" charset="2"/>
              <a:buChar char="ü"/>
            </a:pPr>
            <a:endParaRPr lang="en-IN" dirty="0">
              <a:solidFill>
                <a:schemeClr val="bg1"/>
              </a:solidFill>
            </a:endParaRPr>
          </a:p>
          <a:p>
            <a:pPr marL="285750" indent="-285750">
              <a:buFont typeface="Wingdings" panose="05000000000000000000" pitchFamily="2" charset="2"/>
              <a:buChar char="ü"/>
            </a:pPr>
            <a:r>
              <a:rPr lang="en-IN" dirty="0">
                <a:solidFill>
                  <a:schemeClr val="bg1"/>
                </a:solidFill>
                <a:hlinkClick r:id="rId4">
                  <a:extLst>
                    <a:ext uri="{A12FA001-AC4F-418D-AE19-62706E023703}">
                      <ahyp:hlinkClr xmlns:ahyp="http://schemas.microsoft.com/office/drawing/2018/hyperlinkcolor" val="tx"/>
                    </a:ext>
                  </a:extLst>
                </a:hlinkClick>
              </a:rPr>
              <a:t>https://www.unece.org/fileadmin/DAM/cefact/single_window/draft_160905.pdf</a:t>
            </a:r>
            <a:endParaRPr lang="en-IN" dirty="0">
              <a:solidFill>
                <a:schemeClr val="bg1"/>
              </a:solidFill>
            </a:endParaRPr>
          </a:p>
          <a:p>
            <a:endParaRPr lang="en-IN" dirty="0">
              <a:solidFill>
                <a:schemeClr val="bg1"/>
              </a:solidFill>
            </a:endParaRPr>
          </a:p>
          <a:p>
            <a:pPr marL="285750" indent="-285750">
              <a:buFont typeface="Wingdings" panose="05000000000000000000" pitchFamily="2" charset="2"/>
              <a:buChar char="ü"/>
            </a:pPr>
            <a:r>
              <a:rPr lang="en-IN" dirty="0">
                <a:solidFill>
                  <a:schemeClr val="bg1"/>
                </a:solidFill>
                <a:hlinkClick r:id="rId5">
                  <a:extLst>
                    <a:ext uri="{A12FA001-AC4F-418D-AE19-62706E023703}">
                      <ahyp:hlinkClr xmlns:ahyp="http://schemas.microsoft.com/office/drawing/2018/hyperlinkcolor" val="tx"/>
                    </a:ext>
                  </a:extLst>
                </a:hlinkClick>
              </a:rPr>
              <a:t>www.financialexpress.com</a:t>
            </a:r>
            <a:endParaRPr lang="en-IN" dirty="0">
              <a:solidFill>
                <a:schemeClr val="bg1"/>
              </a:solidFill>
            </a:endParaRPr>
          </a:p>
          <a:p>
            <a:pPr marL="285750" indent="-285750">
              <a:buFont typeface="Wingdings" panose="05000000000000000000" pitchFamily="2" charset="2"/>
              <a:buChar char="ü"/>
            </a:pPr>
            <a:endParaRPr lang="en-IN" dirty="0">
              <a:solidFill>
                <a:schemeClr val="bg1"/>
              </a:solidFill>
            </a:endParaRPr>
          </a:p>
          <a:p>
            <a:pPr marL="285750" indent="-285750">
              <a:buFont typeface="Wingdings" panose="05000000000000000000" pitchFamily="2" charset="2"/>
              <a:buChar char="ü"/>
            </a:pPr>
            <a:r>
              <a:rPr lang="en-IN" dirty="0">
                <a:solidFill>
                  <a:schemeClr val="bg1"/>
                </a:solidFill>
                <a:hlinkClick r:id="rId6">
                  <a:extLst>
                    <a:ext uri="{A12FA001-AC4F-418D-AE19-62706E023703}">
                      <ahyp:hlinkClr xmlns:ahyp="http://schemas.microsoft.com/office/drawing/2018/hyperlinkcolor" val="tx"/>
                    </a:ext>
                  </a:extLst>
                </a:hlinkClick>
              </a:rPr>
              <a:t>www.worldbank.org</a:t>
            </a:r>
            <a:endParaRPr lang="en-IN" dirty="0">
              <a:solidFill>
                <a:schemeClr val="bg1"/>
              </a:solidFill>
            </a:endParaRPr>
          </a:p>
          <a:p>
            <a:pPr marL="285750" indent="-285750">
              <a:buFont typeface="Wingdings" panose="05000000000000000000" pitchFamily="2" charset="2"/>
              <a:buChar char="ü"/>
            </a:pPr>
            <a:endParaRPr lang="en-IN" dirty="0">
              <a:solidFill>
                <a:schemeClr val="bg1"/>
              </a:solidFill>
            </a:endParaRPr>
          </a:p>
          <a:p>
            <a:pPr marL="285750" indent="-285750">
              <a:buFont typeface="Wingdings" panose="05000000000000000000" pitchFamily="2" charset="2"/>
              <a:buChar char="ü"/>
            </a:pPr>
            <a:r>
              <a:rPr lang="en-IN" dirty="0">
                <a:solidFill>
                  <a:schemeClr val="bg1"/>
                </a:solidFill>
                <a:hlinkClick r:id="rId7">
                  <a:extLst>
                    <a:ext uri="{A12FA001-AC4F-418D-AE19-62706E023703}">
                      <ahyp:hlinkClr xmlns:ahyp="http://schemas.microsoft.com/office/drawing/2018/hyperlinkcolor" val="tx"/>
                    </a:ext>
                  </a:extLst>
                </a:hlinkClick>
              </a:rPr>
              <a:t>www.indiatoday.com</a:t>
            </a:r>
            <a:endParaRPr lang="en-IN" dirty="0">
              <a:solidFill>
                <a:schemeClr val="bg1"/>
              </a:solidFill>
            </a:endParaRPr>
          </a:p>
          <a:p>
            <a:pPr marL="285750" indent="-285750">
              <a:buFont typeface="Wingdings" panose="05000000000000000000" pitchFamily="2" charset="2"/>
              <a:buChar char="ü"/>
            </a:pPr>
            <a:endParaRPr lang="en-IN" dirty="0">
              <a:solidFill>
                <a:schemeClr val="bg1"/>
              </a:solidFill>
            </a:endParaRPr>
          </a:p>
          <a:p>
            <a:pPr marL="285750" indent="-285750">
              <a:buFont typeface="Wingdings" panose="05000000000000000000" pitchFamily="2" charset="2"/>
              <a:buChar char="ü"/>
            </a:pPr>
            <a:r>
              <a:rPr lang="en-IN" dirty="0">
                <a:solidFill>
                  <a:schemeClr val="bg1"/>
                </a:solidFill>
                <a:hlinkClick r:id="rId8">
                  <a:extLst>
                    <a:ext uri="{A12FA001-AC4F-418D-AE19-62706E023703}">
                      <ahyp:hlinkClr xmlns:ahyp="http://schemas.microsoft.com/office/drawing/2018/hyperlinkcolor" val="tx"/>
                    </a:ext>
                  </a:extLst>
                </a:hlinkClick>
              </a:rPr>
              <a:t>www.makeinindia.com</a:t>
            </a:r>
            <a:endParaRPr lang="en-IN" dirty="0">
              <a:solidFill>
                <a:schemeClr val="bg1"/>
              </a:solidFill>
            </a:endParaRPr>
          </a:p>
          <a:p>
            <a:pPr marL="285750" indent="-285750">
              <a:buFont typeface="Wingdings" panose="05000000000000000000" pitchFamily="2" charset="2"/>
              <a:buChar char="ü"/>
            </a:pPr>
            <a:endParaRPr lang="en-IN" dirty="0">
              <a:solidFill>
                <a:schemeClr val="bg1"/>
              </a:solidFill>
            </a:endParaRPr>
          </a:p>
          <a:p>
            <a:pPr marL="285750" indent="-285750">
              <a:buFont typeface="Wingdings" panose="05000000000000000000" pitchFamily="2" charset="2"/>
              <a:buChar char="ü"/>
            </a:pPr>
            <a:r>
              <a:rPr lang="en-IN" dirty="0">
                <a:solidFill>
                  <a:schemeClr val="bg1"/>
                </a:solidFill>
                <a:hlinkClick r:id="rId9">
                  <a:extLst>
                    <a:ext uri="{A12FA001-AC4F-418D-AE19-62706E023703}">
                      <ahyp:hlinkClr xmlns:ahyp="http://schemas.microsoft.com/office/drawing/2018/hyperlinkcolor" val="tx"/>
                    </a:ext>
                  </a:extLst>
                </a:hlinkClick>
              </a:rPr>
              <a:t>www.wdi.worldbank.org</a:t>
            </a:r>
            <a:endParaRPr lang="en-IN" dirty="0">
              <a:solidFill>
                <a:schemeClr val="bg1"/>
              </a:solidFill>
            </a:endParaRPr>
          </a:p>
          <a:p>
            <a:pPr marL="285750" indent="-285750">
              <a:buFont typeface="Wingdings" panose="05000000000000000000" pitchFamily="2" charset="2"/>
              <a:buChar char="ü"/>
            </a:pPr>
            <a:endParaRPr lang="en-IN" dirty="0">
              <a:solidFill>
                <a:schemeClr val="bg1"/>
              </a:solidFill>
            </a:endParaRPr>
          </a:p>
          <a:p>
            <a:pPr marL="285750" indent="-285750">
              <a:buFont typeface="Wingdings" panose="05000000000000000000" pitchFamily="2" charset="2"/>
              <a:buChar char="ü"/>
            </a:pPr>
            <a:r>
              <a:rPr lang="en-IN" dirty="0">
                <a:solidFill>
                  <a:schemeClr val="bg1"/>
                </a:solidFill>
                <a:hlinkClick r:id="rId10">
                  <a:extLst>
                    <a:ext uri="{A12FA001-AC4F-418D-AE19-62706E023703}">
                      <ahyp:hlinkClr xmlns:ahyp="http://schemas.microsoft.com/office/drawing/2018/hyperlinkcolor" val="tx"/>
                    </a:ext>
                  </a:extLst>
                </a:hlinkClick>
              </a:rPr>
              <a:t>www.ictbm.org</a:t>
            </a:r>
            <a:br>
              <a:rPr lang="en-IN" dirty="0">
                <a:solidFill>
                  <a:schemeClr val="bg1"/>
                </a:solidFill>
              </a:rPr>
            </a:br>
            <a:endParaRPr lang="en-IN" dirty="0">
              <a:solidFill>
                <a:schemeClr val="bg1"/>
              </a:solidFill>
            </a:endParaRPr>
          </a:p>
          <a:p>
            <a:pPr marL="285750" indent="-285750">
              <a:buFont typeface="Wingdings" panose="05000000000000000000" pitchFamily="2" charset="2"/>
              <a:buChar char="ü"/>
            </a:pPr>
            <a:r>
              <a:rPr lang="en-IN" dirty="0">
                <a:solidFill>
                  <a:schemeClr val="bg1"/>
                </a:solidFill>
                <a:hlinkClick r:id="rId4">
                  <a:extLst>
                    <a:ext uri="{A12FA001-AC4F-418D-AE19-62706E023703}">
                      <ahyp:hlinkClr xmlns:ahyp="http://schemas.microsoft.com/office/drawing/2018/hyperlinkcolor" val="tx"/>
                    </a:ext>
                  </a:extLst>
                </a:hlinkClick>
              </a:rPr>
              <a:t>https://www.unece.org/fileadmin/DAM/cefact/single_window/draft_160905.pdf</a:t>
            </a:r>
            <a:endParaRPr lang="en-IN" dirty="0">
              <a:solidFill>
                <a:schemeClr val="bg1"/>
              </a:solidFill>
            </a:endParaRPr>
          </a:p>
          <a:p>
            <a:pPr marL="285750" indent="-285750">
              <a:buFont typeface="Wingdings" panose="05000000000000000000" pitchFamily="2" charset="2"/>
              <a:buChar char="ü"/>
            </a:pPr>
            <a:endParaRPr lang="en-IN" dirty="0">
              <a:solidFill>
                <a:schemeClr val="bg1"/>
              </a:solidFill>
            </a:endParaRPr>
          </a:p>
          <a:p>
            <a:pPr marL="285750" indent="-285750">
              <a:buFont typeface="Wingdings" panose="05000000000000000000" pitchFamily="2" charset="2"/>
              <a:buChar char="ü"/>
            </a:pPr>
            <a:endParaRPr lang="en-IN" dirty="0">
              <a:solidFill>
                <a:schemeClr val="bg1"/>
              </a:solidFill>
            </a:endParaRPr>
          </a:p>
          <a:p>
            <a:pPr marL="285750" indent="-285750">
              <a:buFont typeface="Wingdings" panose="05000000000000000000" pitchFamily="2" charset="2"/>
              <a:buChar char="ü"/>
            </a:pPr>
            <a:endParaRPr lang="en-IN" dirty="0">
              <a:solidFill>
                <a:schemeClr val="bg1"/>
              </a:solidFill>
            </a:endParaRPr>
          </a:p>
          <a:p>
            <a:pPr marL="285750" indent="-285750">
              <a:buFont typeface="Wingdings" panose="05000000000000000000" pitchFamily="2" charset="2"/>
              <a:buChar char="ü"/>
            </a:pPr>
            <a:endParaRPr lang="en-IN" dirty="0">
              <a:solidFill>
                <a:schemeClr val="bg1"/>
              </a:solidFill>
            </a:endParaRPr>
          </a:p>
          <a:p>
            <a:pPr marL="285750" indent="-285750">
              <a:buFont typeface="Wingdings" panose="05000000000000000000" pitchFamily="2" charset="2"/>
              <a:buChar char="ü"/>
            </a:pPr>
            <a:endParaRPr lang="en-IN" dirty="0">
              <a:solidFill>
                <a:schemeClr val="bg1"/>
              </a:solidFill>
            </a:endParaRPr>
          </a:p>
        </p:txBody>
      </p:sp>
    </p:spTree>
    <p:extLst>
      <p:ext uri="{BB962C8B-B14F-4D97-AF65-F5344CB8AC3E}">
        <p14:creationId xmlns:p14="http://schemas.microsoft.com/office/powerpoint/2010/main" val="1509125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AC2DD-1BE2-43C6-8FBC-11C3F509680D}"/>
              </a:ext>
            </a:extLst>
          </p:cNvPr>
          <p:cNvPicPr>
            <a:picLocks noChangeAspect="1"/>
          </p:cNvPicPr>
          <p:nvPr/>
        </p:nvPicPr>
        <p:blipFill>
          <a:blip r:embed="rId2"/>
          <a:stretch>
            <a:fillRect/>
          </a:stretch>
        </p:blipFill>
        <p:spPr>
          <a:xfrm>
            <a:off x="1026215" y="499717"/>
            <a:ext cx="4393924" cy="5858566"/>
          </a:xfrm>
          <a:prstGeom prst="rect">
            <a:avLst/>
          </a:prstGeom>
        </p:spPr>
      </p:pic>
      <p:sp>
        <p:nvSpPr>
          <p:cNvPr id="4" name="TextBox 3">
            <a:extLst>
              <a:ext uri="{FF2B5EF4-FFF2-40B4-BE49-F238E27FC236}">
                <a16:creationId xmlns:a16="http://schemas.microsoft.com/office/drawing/2014/main" id="{6C835A72-646B-42A9-9B10-2213B0109D98}"/>
              </a:ext>
            </a:extLst>
          </p:cNvPr>
          <p:cNvSpPr txBox="1"/>
          <p:nvPr/>
        </p:nvSpPr>
        <p:spPr>
          <a:xfrm>
            <a:off x="6771863" y="2067338"/>
            <a:ext cx="2892138" cy="646331"/>
          </a:xfrm>
          <a:prstGeom prst="rect">
            <a:avLst/>
          </a:prstGeom>
          <a:noFill/>
        </p:spPr>
        <p:txBody>
          <a:bodyPr wrap="none" rtlCol="0">
            <a:spAutoFit/>
          </a:bodyPr>
          <a:lstStyle/>
          <a:p>
            <a:r>
              <a:rPr lang="en-IN" sz="3600" b="1" u="sng" dirty="0">
                <a:solidFill>
                  <a:schemeClr val="bg1"/>
                </a:solidFill>
              </a:rPr>
              <a:t>THANK YOU!</a:t>
            </a:r>
          </a:p>
        </p:txBody>
      </p:sp>
      <p:sp>
        <p:nvSpPr>
          <p:cNvPr id="5" name="TextBox 4">
            <a:extLst>
              <a:ext uri="{FF2B5EF4-FFF2-40B4-BE49-F238E27FC236}">
                <a16:creationId xmlns:a16="http://schemas.microsoft.com/office/drawing/2014/main" id="{23AB8BA8-0D9C-496E-948A-F2E680D874F5}"/>
              </a:ext>
            </a:extLst>
          </p:cNvPr>
          <p:cNvSpPr txBox="1"/>
          <p:nvPr/>
        </p:nvSpPr>
        <p:spPr>
          <a:xfrm>
            <a:off x="7674124" y="3985305"/>
            <a:ext cx="3491661" cy="1200329"/>
          </a:xfrm>
          <a:prstGeom prst="rect">
            <a:avLst/>
          </a:prstGeom>
          <a:noFill/>
        </p:spPr>
        <p:txBody>
          <a:bodyPr wrap="none" rtlCol="0">
            <a:spAutoFit/>
          </a:bodyPr>
          <a:lstStyle/>
          <a:p>
            <a:r>
              <a:rPr lang="en-IN" sz="2400" b="1" dirty="0">
                <a:solidFill>
                  <a:schemeClr val="bg1"/>
                </a:solidFill>
              </a:rPr>
              <a:t>BY-</a:t>
            </a:r>
          </a:p>
          <a:p>
            <a:r>
              <a:rPr lang="en-IN" sz="2400" b="1" dirty="0">
                <a:solidFill>
                  <a:schemeClr val="bg1"/>
                </a:solidFill>
              </a:rPr>
              <a:t>	SALONI GOYAL</a:t>
            </a:r>
          </a:p>
          <a:p>
            <a:r>
              <a:rPr lang="en-IN" sz="2400" b="1" dirty="0">
                <a:solidFill>
                  <a:schemeClr val="bg1"/>
                </a:solidFill>
              </a:rPr>
              <a:t>	PRIYANSHI AJMERA</a:t>
            </a:r>
            <a:endParaRPr lang="en-IN" sz="2000" b="1" dirty="0">
              <a:solidFill>
                <a:schemeClr val="bg1"/>
              </a:solidFill>
            </a:endParaRPr>
          </a:p>
        </p:txBody>
      </p:sp>
    </p:spTree>
    <p:extLst>
      <p:ext uri="{BB962C8B-B14F-4D97-AF65-F5344CB8AC3E}">
        <p14:creationId xmlns:p14="http://schemas.microsoft.com/office/powerpoint/2010/main" val="2570503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ECF3EB-D74A-4892-84C8-8205783DB6FD}"/>
              </a:ext>
            </a:extLst>
          </p:cNvPr>
          <p:cNvSpPr txBox="1"/>
          <p:nvPr/>
        </p:nvSpPr>
        <p:spPr>
          <a:xfrm>
            <a:off x="2266122" y="258688"/>
            <a:ext cx="6147837" cy="769441"/>
          </a:xfrm>
          <a:prstGeom prst="rect">
            <a:avLst/>
          </a:prstGeom>
          <a:noFill/>
        </p:spPr>
        <p:txBody>
          <a:bodyPr wrap="none" rtlCol="0">
            <a:spAutoFit/>
          </a:bodyPr>
          <a:lstStyle/>
          <a:p>
            <a:r>
              <a:rPr lang="en-IN" sz="4400" b="1" dirty="0">
                <a:solidFill>
                  <a:schemeClr val="bg1"/>
                </a:solidFill>
              </a:rPr>
              <a:t>WHY IT’S IMPORTANT ?</a:t>
            </a:r>
          </a:p>
        </p:txBody>
      </p:sp>
      <p:sp>
        <p:nvSpPr>
          <p:cNvPr id="3" name="TextBox 2">
            <a:extLst>
              <a:ext uri="{FF2B5EF4-FFF2-40B4-BE49-F238E27FC236}">
                <a16:creationId xmlns:a16="http://schemas.microsoft.com/office/drawing/2014/main" id="{0F0BEA64-6609-4ACE-B863-15553989798E}"/>
              </a:ext>
            </a:extLst>
          </p:cNvPr>
          <p:cNvSpPr txBox="1"/>
          <p:nvPr/>
        </p:nvSpPr>
        <p:spPr>
          <a:xfrm>
            <a:off x="1510748" y="1868557"/>
            <a:ext cx="530915" cy="446276"/>
          </a:xfrm>
          <a:prstGeom prst="rect">
            <a:avLst/>
          </a:prstGeom>
          <a:noFill/>
        </p:spPr>
        <p:txBody>
          <a:bodyPr wrap="none" rtlCol="0">
            <a:spAutoFit/>
          </a:bodyPr>
          <a:lstStyle/>
          <a:p>
            <a:pPr marL="342900" indent="-342900">
              <a:buFont typeface="Arial" panose="020B0604020202020204" pitchFamily="34" charset="0"/>
              <a:buChar char="•"/>
            </a:pPr>
            <a:endParaRPr lang="en-IN" sz="2300" dirty="0">
              <a:solidFill>
                <a:schemeClr val="bg1"/>
              </a:solidFill>
            </a:endParaRPr>
          </a:p>
        </p:txBody>
      </p:sp>
      <p:sp>
        <p:nvSpPr>
          <p:cNvPr id="4" name="TextBox 3">
            <a:extLst>
              <a:ext uri="{FF2B5EF4-FFF2-40B4-BE49-F238E27FC236}">
                <a16:creationId xmlns:a16="http://schemas.microsoft.com/office/drawing/2014/main" id="{E0E67CC6-5310-414E-A4B3-3A71BB38A41C}"/>
              </a:ext>
            </a:extLst>
          </p:cNvPr>
          <p:cNvSpPr txBox="1"/>
          <p:nvPr/>
        </p:nvSpPr>
        <p:spPr>
          <a:xfrm>
            <a:off x="808383" y="1630017"/>
            <a:ext cx="184731" cy="369332"/>
          </a:xfrm>
          <a:prstGeom prst="rect">
            <a:avLst/>
          </a:prstGeom>
          <a:noFill/>
        </p:spPr>
        <p:txBody>
          <a:bodyPr wrap="none" rtlCol="0">
            <a:spAutoFit/>
          </a:bodyPr>
          <a:lstStyle/>
          <a:p>
            <a:endParaRPr lang="en-IN" dirty="0"/>
          </a:p>
        </p:txBody>
      </p:sp>
      <p:sp>
        <p:nvSpPr>
          <p:cNvPr id="5" name="TextBox 4">
            <a:extLst>
              <a:ext uri="{FF2B5EF4-FFF2-40B4-BE49-F238E27FC236}">
                <a16:creationId xmlns:a16="http://schemas.microsoft.com/office/drawing/2014/main" id="{42C508F3-B047-4F3D-BAA0-9BA762289608}"/>
              </a:ext>
            </a:extLst>
          </p:cNvPr>
          <p:cNvSpPr txBox="1"/>
          <p:nvPr/>
        </p:nvSpPr>
        <p:spPr>
          <a:xfrm>
            <a:off x="564630" y="1351721"/>
            <a:ext cx="10541668" cy="4862870"/>
          </a:xfrm>
          <a:prstGeom prst="rect">
            <a:avLst/>
          </a:prstGeom>
          <a:noFill/>
        </p:spPr>
        <p:txBody>
          <a:bodyPr wrap="none" rtlCol="0">
            <a:spAutoFit/>
          </a:bodyPr>
          <a:lstStyle/>
          <a:p>
            <a:pPr marL="285750" indent="-285750">
              <a:buFont typeface="Arial" panose="020B0604020202020204" pitchFamily="34" charset="0"/>
              <a:buChar char="•"/>
            </a:pPr>
            <a:r>
              <a:rPr lang="en-IN" sz="2300" dirty="0">
                <a:solidFill>
                  <a:schemeClr val="bg1"/>
                </a:solidFill>
              </a:rPr>
              <a:t>Access to economic opportunities , international investors base their</a:t>
            </a:r>
          </a:p>
          <a:p>
            <a:r>
              <a:rPr lang="en-IN" sz="2300" dirty="0">
                <a:solidFill>
                  <a:schemeClr val="bg1"/>
                </a:solidFill>
              </a:rPr>
              <a:t>    investment decisions on a wide variety of parameters and this is one </a:t>
            </a:r>
          </a:p>
          <a:p>
            <a:r>
              <a:rPr lang="en-IN" sz="2300" dirty="0">
                <a:solidFill>
                  <a:schemeClr val="bg1"/>
                </a:solidFill>
              </a:rPr>
              <a:t>    of them.</a:t>
            </a:r>
          </a:p>
          <a:p>
            <a:pPr marL="342900" indent="-342900">
              <a:buFont typeface="Arial" panose="020B0604020202020204" pitchFamily="34" charset="0"/>
              <a:buChar char="•"/>
            </a:pPr>
            <a:r>
              <a:rPr lang="en-IN" sz="2300" dirty="0">
                <a:solidFill>
                  <a:schemeClr val="bg1"/>
                </a:solidFill>
              </a:rPr>
              <a:t>It tells how easy is to do a business in a country.</a:t>
            </a:r>
          </a:p>
          <a:p>
            <a:pPr marL="342900" indent="-342900">
              <a:buFont typeface="Arial" panose="020B0604020202020204" pitchFamily="34" charset="0"/>
              <a:buChar char="•"/>
            </a:pPr>
            <a:r>
              <a:rPr lang="en-IN" sz="2300" dirty="0">
                <a:solidFill>
                  <a:schemeClr val="bg1"/>
                </a:solidFill>
              </a:rPr>
              <a:t> Less corruption </a:t>
            </a:r>
          </a:p>
          <a:p>
            <a:pPr marL="342900" indent="-342900">
              <a:buFont typeface="Arial" panose="020B0604020202020204" pitchFamily="34" charset="0"/>
              <a:buChar char="•"/>
            </a:pPr>
            <a:r>
              <a:rPr lang="en-IN" sz="2300" dirty="0">
                <a:solidFill>
                  <a:schemeClr val="bg1"/>
                </a:solidFill>
              </a:rPr>
              <a:t>Low transaction costs</a:t>
            </a:r>
          </a:p>
          <a:p>
            <a:pPr marL="342900" indent="-342900">
              <a:buFont typeface="Arial" panose="020B0604020202020204" pitchFamily="34" charset="0"/>
              <a:buChar char="•"/>
            </a:pPr>
            <a:r>
              <a:rPr lang="en-IN" sz="2300" dirty="0">
                <a:solidFill>
                  <a:schemeClr val="bg1"/>
                </a:solidFill>
              </a:rPr>
              <a:t>Stimulating private investment </a:t>
            </a:r>
          </a:p>
          <a:p>
            <a:pPr marL="342900" indent="-342900">
              <a:buFont typeface="Arial" panose="020B0604020202020204" pitchFamily="34" charset="0"/>
              <a:buChar char="•"/>
            </a:pPr>
            <a:r>
              <a:rPr lang="en-IN" sz="2300" dirty="0">
                <a:solidFill>
                  <a:schemeClr val="bg1"/>
                </a:solidFill>
              </a:rPr>
              <a:t>Enabling job creation</a:t>
            </a:r>
          </a:p>
          <a:p>
            <a:pPr marL="342900" indent="-342900">
              <a:buFont typeface="Arial" panose="020B0604020202020204" pitchFamily="34" charset="0"/>
              <a:buChar char="•"/>
            </a:pPr>
            <a:r>
              <a:rPr lang="en-IN" sz="2300" dirty="0">
                <a:solidFill>
                  <a:schemeClr val="bg1"/>
                </a:solidFill>
              </a:rPr>
              <a:t>EDBI advices government on ways to improve business environment</a:t>
            </a:r>
          </a:p>
          <a:p>
            <a:endParaRPr lang="en-IN" sz="2300" dirty="0">
              <a:solidFill>
                <a:schemeClr val="bg1"/>
              </a:solidFill>
            </a:endParaRPr>
          </a:p>
          <a:p>
            <a:r>
              <a:rPr lang="en-IN" sz="2000" b="1" dirty="0">
                <a:solidFill>
                  <a:schemeClr val="bg1"/>
                </a:solidFill>
              </a:rPr>
              <a:t>“ Sound and efficient business regulations are critical for entrepreneurship </a:t>
            </a:r>
          </a:p>
          <a:p>
            <a:r>
              <a:rPr lang="en-IN" sz="2000" b="1" dirty="0">
                <a:solidFill>
                  <a:schemeClr val="bg1"/>
                </a:solidFill>
              </a:rPr>
              <a:t>   and a thriving private sector. Without them we have no chance to end extreme </a:t>
            </a:r>
          </a:p>
          <a:p>
            <a:r>
              <a:rPr lang="en-IN" sz="2000" b="1" dirty="0">
                <a:solidFill>
                  <a:schemeClr val="bg1"/>
                </a:solidFill>
              </a:rPr>
              <a:t>   poverty and boost shared prosperity around the world” </a:t>
            </a:r>
          </a:p>
          <a:p>
            <a:r>
              <a:rPr lang="en-IN" sz="2000" b="1" dirty="0">
                <a:solidFill>
                  <a:schemeClr val="bg1"/>
                </a:solidFill>
              </a:rPr>
              <a:t>														- President of world bank group</a:t>
            </a:r>
          </a:p>
        </p:txBody>
      </p:sp>
    </p:spTree>
    <p:extLst>
      <p:ext uri="{BB962C8B-B14F-4D97-AF65-F5344CB8AC3E}">
        <p14:creationId xmlns:p14="http://schemas.microsoft.com/office/powerpoint/2010/main" val="3896012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590365-C3F6-48E7-80E9-B8B333DBF632}"/>
              </a:ext>
            </a:extLst>
          </p:cNvPr>
          <p:cNvSpPr/>
          <p:nvPr/>
        </p:nvSpPr>
        <p:spPr>
          <a:xfrm>
            <a:off x="3048000" y="2828836"/>
            <a:ext cx="6096000" cy="369332"/>
          </a:xfrm>
          <a:prstGeom prst="rect">
            <a:avLst/>
          </a:prstGeom>
        </p:spPr>
        <p:txBody>
          <a:bodyPr>
            <a:spAutoFit/>
          </a:bodyPr>
          <a:lstStyle/>
          <a:p>
            <a:endParaRPr lang="en-IN" dirty="0"/>
          </a:p>
        </p:txBody>
      </p:sp>
      <p:pic>
        <p:nvPicPr>
          <p:cNvPr id="7" name="Picture 6">
            <a:extLst>
              <a:ext uri="{FF2B5EF4-FFF2-40B4-BE49-F238E27FC236}">
                <a16:creationId xmlns:a16="http://schemas.microsoft.com/office/drawing/2014/main" id="{3895659E-64DB-40BB-B5EB-CAA9338C9B29}"/>
              </a:ext>
            </a:extLst>
          </p:cNvPr>
          <p:cNvPicPr>
            <a:picLocks noChangeAspect="1"/>
          </p:cNvPicPr>
          <p:nvPr/>
        </p:nvPicPr>
        <p:blipFill>
          <a:blip r:embed="rId2"/>
          <a:stretch>
            <a:fillRect/>
          </a:stretch>
        </p:blipFill>
        <p:spPr>
          <a:xfrm>
            <a:off x="145774" y="851359"/>
            <a:ext cx="12046226" cy="52184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46053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312895F-7C4F-424D-AEDD-24ED82928F51}"/>
              </a:ext>
            </a:extLst>
          </p:cNvPr>
          <p:cNvSpPr txBox="1"/>
          <p:nvPr/>
        </p:nvSpPr>
        <p:spPr>
          <a:xfrm>
            <a:off x="1969477" y="313612"/>
            <a:ext cx="5586786" cy="769441"/>
          </a:xfrm>
          <a:prstGeom prst="rect">
            <a:avLst/>
          </a:prstGeom>
          <a:noFill/>
        </p:spPr>
        <p:txBody>
          <a:bodyPr wrap="none" rtlCol="0">
            <a:spAutoFit/>
          </a:bodyPr>
          <a:lstStyle/>
          <a:p>
            <a:r>
              <a:rPr lang="en-IN" sz="4400" b="1" dirty="0">
                <a:solidFill>
                  <a:schemeClr val="bg1"/>
                </a:solidFill>
              </a:rPr>
              <a:t>TOP 10 PARAMETERS</a:t>
            </a:r>
          </a:p>
        </p:txBody>
      </p:sp>
      <p:sp>
        <p:nvSpPr>
          <p:cNvPr id="40" name="TextBox 39">
            <a:extLst>
              <a:ext uri="{FF2B5EF4-FFF2-40B4-BE49-F238E27FC236}">
                <a16:creationId xmlns:a16="http://schemas.microsoft.com/office/drawing/2014/main" id="{2AACCF09-CAB7-4277-9C51-2263694B53DE}"/>
              </a:ext>
            </a:extLst>
          </p:cNvPr>
          <p:cNvSpPr txBox="1"/>
          <p:nvPr/>
        </p:nvSpPr>
        <p:spPr>
          <a:xfrm>
            <a:off x="1094936" y="1228397"/>
            <a:ext cx="9608234" cy="5570756"/>
          </a:xfrm>
          <a:prstGeom prst="rect">
            <a:avLst/>
          </a:prstGeom>
          <a:noFill/>
        </p:spPr>
        <p:txBody>
          <a:bodyPr wrap="square" rtlCol="0">
            <a:spAutoFit/>
          </a:bodyPr>
          <a:lstStyle/>
          <a:p>
            <a:pPr marL="457200" indent="-457200">
              <a:buFont typeface="+mj-lt"/>
              <a:buAutoNum type="arabicPeriod"/>
            </a:pPr>
            <a:r>
              <a:rPr lang="en-IN" sz="2800" dirty="0">
                <a:solidFill>
                  <a:schemeClr val="bg1"/>
                </a:solidFill>
              </a:rPr>
              <a:t>Starting a business</a:t>
            </a:r>
          </a:p>
          <a:p>
            <a:pPr marL="457200" indent="-457200">
              <a:buFont typeface="+mj-lt"/>
              <a:buAutoNum type="arabicPeriod"/>
            </a:pPr>
            <a:r>
              <a:rPr lang="en-IN" sz="2800" dirty="0">
                <a:solidFill>
                  <a:schemeClr val="bg1"/>
                </a:solidFill>
              </a:rPr>
              <a:t>Dealing with construction permits</a:t>
            </a:r>
          </a:p>
          <a:p>
            <a:pPr marL="457200" indent="-457200">
              <a:buFont typeface="+mj-lt"/>
              <a:buAutoNum type="arabicPeriod"/>
            </a:pPr>
            <a:r>
              <a:rPr lang="en-IN" sz="2800" dirty="0">
                <a:solidFill>
                  <a:schemeClr val="bg1"/>
                </a:solidFill>
              </a:rPr>
              <a:t>Getting electricity</a:t>
            </a:r>
          </a:p>
          <a:p>
            <a:pPr marL="457200" indent="-457200">
              <a:buFont typeface="+mj-lt"/>
              <a:buAutoNum type="arabicPeriod"/>
            </a:pPr>
            <a:r>
              <a:rPr lang="en-IN" sz="2800" dirty="0">
                <a:solidFill>
                  <a:schemeClr val="bg1"/>
                </a:solidFill>
              </a:rPr>
              <a:t>Registering property</a:t>
            </a:r>
          </a:p>
          <a:p>
            <a:pPr marL="457200" indent="-457200">
              <a:buFont typeface="+mj-lt"/>
              <a:buAutoNum type="arabicPeriod"/>
            </a:pPr>
            <a:r>
              <a:rPr lang="en-IN" sz="2800" dirty="0">
                <a:solidFill>
                  <a:schemeClr val="bg1"/>
                </a:solidFill>
              </a:rPr>
              <a:t>Getting credits</a:t>
            </a:r>
          </a:p>
          <a:p>
            <a:pPr marL="457200" indent="-457200">
              <a:buFont typeface="+mj-lt"/>
              <a:buAutoNum type="arabicPeriod"/>
            </a:pPr>
            <a:r>
              <a:rPr lang="en-IN" sz="2800" dirty="0">
                <a:solidFill>
                  <a:schemeClr val="bg1"/>
                </a:solidFill>
              </a:rPr>
              <a:t>Protecting investors</a:t>
            </a:r>
          </a:p>
          <a:p>
            <a:pPr marL="457200" indent="-457200">
              <a:buFont typeface="+mj-lt"/>
              <a:buAutoNum type="arabicPeriod"/>
            </a:pPr>
            <a:r>
              <a:rPr lang="en-IN" sz="2800" dirty="0">
                <a:solidFill>
                  <a:schemeClr val="bg1"/>
                </a:solidFill>
              </a:rPr>
              <a:t>Paying taxes</a:t>
            </a:r>
          </a:p>
          <a:p>
            <a:pPr marL="457200" indent="-457200">
              <a:buFont typeface="+mj-lt"/>
              <a:buAutoNum type="arabicPeriod"/>
            </a:pPr>
            <a:r>
              <a:rPr lang="en-IN" sz="2800" dirty="0">
                <a:solidFill>
                  <a:schemeClr val="bg1"/>
                </a:solidFill>
              </a:rPr>
              <a:t>Trading across borders</a:t>
            </a:r>
          </a:p>
          <a:p>
            <a:pPr marL="457200" indent="-457200">
              <a:buFont typeface="+mj-lt"/>
              <a:buAutoNum type="arabicPeriod"/>
            </a:pPr>
            <a:r>
              <a:rPr lang="en-IN" sz="2800" dirty="0">
                <a:solidFill>
                  <a:schemeClr val="bg1"/>
                </a:solidFill>
              </a:rPr>
              <a:t>Enforcing contacts</a:t>
            </a:r>
          </a:p>
          <a:p>
            <a:pPr marL="457200" indent="-457200">
              <a:buFont typeface="+mj-lt"/>
              <a:buAutoNum type="arabicPeriod"/>
            </a:pPr>
            <a:r>
              <a:rPr lang="en-IN" sz="2800" dirty="0">
                <a:solidFill>
                  <a:schemeClr val="bg1"/>
                </a:solidFill>
              </a:rPr>
              <a:t>Resolving insolvency</a:t>
            </a:r>
          </a:p>
          <a:p>
            <a:pPr marL="457200" indent="-457200">
              <a:buFont typeface="+mj-lt"/>
              <a:buAutoNum type="arabicPeriod"/>
            </a:pPr>
            <a:endParaRPr lang="en-IN" sz="2800" dirty="0">
              <a:solidFill>
                <a:schemeClr val="bg1"/>
              </a:solidFill>
            </a:endParaRPr>
          </a:p>
          <a:p>
            <a:r>
              <a:rPr lang="en-IN" sz="2400" dirty="0">
                <a:solidFill>
                  <a:schemeClr val="bg1"/>
                </a:solidFill>
              </a:rPr>
              <a:t>The index is calculated as the ranking on the simple average of its percentile rankings on each of the 10 topics namely</a:t>
            </a:r>
            <a:r>
              <a:rPr lang="en-IN" sz="2400" i="1" dirty="0">
                <a:solidFill>
                  <a:schemeClr val="bg1"/>
                </a:solidFill>
              </a:rPr>
              <a:t> </a:t>
            </a:r>
            <a:endParaRPr lang="en-IN" sz="3600" dirty="0">
              <a:solidFill>
                <a:schemeClr val="bg1"/>
              </a:solidFill>
            </a:endParaRPr>
          </a:p>
        </p:txBody>
      </p:sp>
    </p:spTree>
    <p:extLst>
      <p:ext uri="{BB962C8B-B14F-4D97-AF65-F5344CB8AC3E}">
        <p14:creationId xmlns:p14="http://schemas.microsoft.com/office/powerpoint/2010/main" val="2251370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7FA58-1241-4023-875B-E850B9999DB1}"/>
              </a:ext>
            </a:extLst>
          </p:cNvPr>
          <p:cNvSpPr txBox="1"/>
          <p:nvPr/>
        </p:nvSpPr>
        <p:spPr>
          <a:xfrm>
            <a:off x="2368447" y="179882"/>
            <a:ext cx="6540573" cy="769441"/>
          </a:xfrm>
          <a:prstGeom prst="rect">
            <a:avLst/>
          </a:prstGeom>
          <a:noFill/>
        </p:spPr>
        <p:txBody>
          <a:bodyPr wrap="none" rtlCol="0">
            <a:spAutoFit/>
          </a:bodyPr>
          <a:lstStyle/>
          <a:p>
            <a:r>
              <a:rPr lang="en-IN" sz="4400" b="1" dirty="0">
                <a:solidFill>
                  <a:schemeClr val="bg1"/>
                </a:solidFill>
              </a:rPr>
              <a:t>1. STARTING A BUSINESS</a:t>
            </a:r>
          </a:p>
        </p:txBody>
      </p:sp>
      <p:sp>
        <p:nvSpPr>
          <p:cNvPr id="3" name="TextBox 2">
            <a:extLst>
              <a:ext uri="{FF2B5EF4-FFF2-40B4-BE49-F238E27FC236}">
                <a16:creationId xmlns:a16="http://schemas.microsoft.com/office/drawing/2014/main" id="{91185A52-9CE5-4DA1-A80E-4AEE7DA7DAB8}"/>
              </a:ext>
            </a:extLst>
          </p:cNvPr>
          <p:cNvSpPr txBox="1"/>
          <p:nvPr/>
        </p:nvSpPr>
        <p:spPr>
          <a:xfrm>
            <a:off x="759501" y="1111743"/>
            <a:ext cx="10672997" cy="800219"/>
          </a:xfrm>
          <a:prstGeom prst="rect">
            <a:avLst/>
          </a:prstGeom>
          <a:noFill/>
        </p:spPr>
        <p:txBody>
          <a:bodyPr wrap="square" rtlCol="0">
            <a:spAutoFit/>
          </a:bodyPr>
          <a:lstStyle/>
          <a:p>
            <a:r>
              <a:rPr lang="en-IN" sz="2300" dirty="0">
                <a:solidFill>
                  <a:schemeClr val="bg1"/>
                </a:solidFill>
              </a:rPr>
              <a:t>How easy are the procedures to start a new venture. The time , cost and minimum capital required are also considered</a:t>
            </a:r>
          </a:p>
        </p:txBody>
      </p:sp>
      <p:pic>
        <p:nvPicPr>
          <p:cNvPr id="7" name="Picture 6">
            <a:extLst>
              <a:ext uri="{FF2B5EF4-FFF2-40B4-BE49-F238E27FC236}">
                <a16:creationId xmlns:a16="http://schemas.microsoft.com/office/drawing/2014/main" id="{DCFCB4B7-3950-46A4-B07B-B79667A1A410}"/>
              </a:ext>
            </a:extLst>
          </p:cNvPr>
          <p:cNvPicPr>
            <a:picLocks noChangeAspect="1"/>
          </p:cNvPicPr>
          <p:nvPr/>
        </p:nvPicPr>
        <p:blipFill>
          <a:blip r:embed="rId2"/>
          <a:stretch>
            <a:fillRect/>
          </a:stretch>
        </p:blipFill>
        <p:spPr>
          <a:xfrm>
            <a:off x="1020418" y="2182990"/>
            <a:ext cx="6358338" cy="4235087"/>
          </a:xfrm>
          <a:prstGeom prst="rect">
            <a:avLst/>
          </a:prstGeom>
        </p:spPr>
      </p:pic>
      <p:sp>
        <p:nvSpPr>
          <p:cNvPr id="11" name="TextBox 10">
            <a:extLst>
              <a:ext uri="{FF2B5EF4-FFF2-40B4-BE49-F238E27FC236}">
                <a16:creationId xmlns:a16="http://schemas.microsoft.com/office/drawing/2014/main" id="{8052B1C0-F4AD-4490-9475-8E9AE0B80448}"/>
              </a:ext>
            </a:extLst>
          </p:cNvPr>
          <p:cNvSpPr txBox="1"/>
          <p:nvPr/>
        </p:nvSpPr>
        <p:spPr>
          <a:xfrm>
            <a:off x="7580245" y="3121833"/>
            <a:ext cx="4426226" cy="2031325"/>
          </a:xfrm>
          <a:prstGeom prst="rect">
            <a:avLst/>
          </a:prstGeom>
          <a:noFill/>
        </p:spPr>
        <p:txBody>
          <a:bodyPr wrap="square" rtlCol="0">
            <a:spAutoFit/>
          </a:bodyPr>
          <a:lstStyle/>
          <a:p>
            <a:r>
              <a:rPr lang="en-IN" b="1" dirty="0">
                <a:solidFill>
                  <a:schemeClr val="bg1"/>
                </a:solidFill>
              </a:rPr>
              <a:t>    2018</a:t>
            </a:r>
            <a:endParaRPr lang="en-IN" dirty="0">
              <a:solidFill>
                <a:schemeClr val="bg1"/>
              </a:solidFill>
            </a:endParaRPr>
          </a:p>
          <a:p>
            <a:pPr marL="285750" indent="-285750">
              <a:buFont typeface="Arial" panose="020B0604020202020204" pitchFamily="34" charset="0"/>
              <a:buChar char="•"/>
            </a:pPr>
            <a:r>
              <a:rPr lang="en-IN" dirty="0">
                <a:solidFill>
                  <a:schemeClr val="bg1"/>
                </a:solidFill>
              </a:rPr>
              <a:t>NO. OF PROCEDURES – 10 </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TIME REQUIRED – 16.5 DAYS</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COST(%PER CAPITA INCOME)-14.4%</a:t>
            </a:r>
          </a:p>
          <a:p>
            <a:pPr marL="285750" indent="-285750">
              <a:buFont typeface="Arial" panose="020B0604020202020204" pitchFamily="34" charset="0"/>
              <a:buChar char="•"/>
            </a:pPr>
            <a:endParaRPr lang="en-IN" dirty="0">
              <a:solidFill>
                <a:schemeClr val="bg1"/>
              </a:solidFill>
            </a:endParaRPr>
          </a:p>
        </p:txBody>
      </p:sp>
      <p:pic>
        <p:nvPicPr>
          <p:cNvPr id="13" name="Picture 12">
            <a:extLst>
              <a:ext uri="{FF2B5EF4-FFF2-40B4-BE49-F238E27FC236}">
                <a16:creationId xmlns:a16="http://schemas.microsoft.com/office/drawing/2014/main" id="{CE98A573-5109-4352-AEF3-9DB33A190CC5}"/>
              </a:ext>
            </a:extLst>
          </p:cNvPr>
          <p:cNvPicPr>
            <a:picLocks noChangeAspect="1"/>
          </p:cNvPicPr>
          <p:nvPr/>
        </p:nvPicPr>
        <p:blipFill>
          <a:blip r:embed="rId3"/>
          <a:stretch>
            <a:fillRect/>
          </a:stretch>
        </p:blipFill>
        <p:spPr>
          <a:xfrm>
            <a:off x="6575757" y="2318834"/>
            <a:ext cx="802999" cy="802999"/>
          </a:xfrm>
          <a:prstGeom prst="rect">
            <a:avLst/>
          </a:prstGeom>
        </p:spPr>
      </p:pic>
    </p:spTree>
    <p:extLst>
      <p:ext uri="{BB962C8B-B14F-4D97-AF65-F5344CB8AC3E}">
        <p14:creationId xmlns:p14="http://schemas.microsoft.com/office/powerpoint/2010/main" val="256936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EC0743-808D-4CF9-8F5C-0222BC6C6E27}"/>
              </a:ext>
            </a:extLst>
          </p:cNvPr>
          <p:cNvSpPr/>
          <p:nvPr/>
        </p:nvSpPr>
        <p:spPr>
          <a:xfrm>
            <a:off x="728870" y="1345671"/>
            <a:ext cx="10257182" cy="5355312"/>
          </a:xfrm>
          <a:prstGeom prst="rect">
            <a:avLst/>
          </a:prstGeom>
        </p:spPr>
        <p:txBody>
          <a:bodyPr wrap="square">
            <a:spAutoFit/>
          </a:bodyPr>
          <a:lstStyle/>
          <a:p>
            <a:r>
              <a:rPr lang="en-US" dirty="0">
                <a:solidFill>
                  <a:schemeClr val="bg1"/>
                </a:solidFill>
              </a:rPr>
              <a:t>The Government of India has, in collaboration with the State Governments of NCT of Delhi and Maharashtra, undertaken significant reform measures to improve our rank in Starting a Business parameter. </a:t>
            </a:r>
          </a:p>
          <a:p>
            <a:pPr marL="285750" indent="-285750">
              <a:buFont typeface="Arial" panose="020B0604020202020204" pitchFamily="34" charset="0"/>
              <a:buChar char="•"/>
            </a:pPr>
            <a:r>
              <a:rPr lang="en-US" dirty="0">
                <a:solidFill>
                  <a:schemeClr val="bg1"/>
                </a:solidFill>
              </a:rPr>
              <a:t> Registration with ESIC and EPFO has been made real-time by eliminating all physical touchpoints.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The requirement of opening a bank account has been removed as a mandatory condition for registration with ESIC and EPFO.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 Provision for online payment of EPFO and ESIC contributions has been introduced.</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Maharashtra has combined the process of registration with VAT and Profession Tax. The registration will now be granted in 24 hours.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fee for filing the incorporation form has been reduced from Rs.2000/- to Rs.500.</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Shram suvidha portal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Pradhanmantri rojkar protsahan yojana</a:t>
            </a:r>
            <a:endParaRPr lang="en-IN" dirty="0">
              <a:solidFill>
                <a:schemeClr val="bg1"/>
              </a:solidFill>
            </a:endParaRPr>
          </a:p>
        </p:txBody>
      </p:sp>
      <p:sp>
        <p:nvSpPr>
          <p:cNvPr id="5" name="TextBox 4">
            <a:extLst>
              <a:ext uri="{FF2B5EF4-FFF2-40B4-BE49-F238E27FC236}">
                <a16:creationId xmlns:a16="http://schemas.microsoft.com/office/drawing/2014/main" id="{9F3D50F5-6A16-4388-ABEB-CB5F1FC13521}"/>
              </a:ext>
            </a:extLst>
          </p:cNvPr>
          <p:cNvSpPr txBox="1"/>
          <p:nvPr/>
        </p:nvSpPr>
        <p:spPr>
          <a:xfrm>
            <a:off x="3909391" y="371061"/>
            <a:ext cx="2892138" cy="646331"/>
          </a:xfrm>
          <a:prstGeom prst="rect">
            <a:avLst/>
          </a:prstGeom>
          <a:noFill/>
        </p:spPr>
        <p:txBody>
          <a:bodyPr wrap="none" rtlCol="0">
            <a:spAutoFit/>
          </a:bodyPr>
          <a:lstStyle/>
          <a:p>
            <a:r>
              <a:rPr lang="en-IN" sz="3600" b="1" dirty="0">
                <a:solidFill>
                  <a:schemeClr val="bg1"/>
                </a:solidFill>
              </a:rPr>
              <a:t>STEPS TAKEN</a:t>
            </a:r>
          </a:p>
        </p:txBody>
      </p:sp>
    </p:spTree>
    <p:extLst>
      <p:ext uri="{BB962C8B-B14F-4D97-AF65-F5344CB8AC3E}">
        <p14:creationId xmlns:p14="http://schemas.microsoft.com/office/powerpoint/2010/main" val="280766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41CE71-8EC3-4872-91A2-C62A24F12FB4}"/>
              </a:ext>
            </a:extLst>
          </p:cNvPr>
          <p:cNvSpPr txBox="1"/>
          <p:nvPr/>
        </p:nvSpPr>
        <p:spPr>
          <a:xfrm>
            <a:off x="1454045" y="0"/>
            <a:ext cx="8440131" cy="1323439"/>
          </a:xfrm>
          <a:prstGeom prst="rect">
            <a:avLst/>
          </a:prstGeom>
          <a:noFill/>
        </p:spPr>
        <p:txBody>
          <a:bodyPr wrap="none" rtlCol="0">
            <a:spAutoFit/>
          </a:bodyPr>
          <a:lstStyle/>
          <a:p>
            <a:r>
              <a:rPr lang="en-IN" sz="4000" b="1" dirty="0">
                <a:solidFill>
                  <a:schemeClr val="bg1"/>
                </a:solidFill>
              </a:rPr>
              <a:t>2. DEALING WITH CONSTRUCTION </a:t>
            </a:r>
          </a:p>
          <a:p>
            <a:r>
              <a:rPr lang="en-IN" sz="4000" b="1" dirty="0">
                <a:solidFill>
                  <a:schemeClr val="bg1"/>
                </a:solidFill>
              </a:rPr>
              <a:t>                    PERMITS</a:t>
            </a:r>
          </a:p>
        </p:txBody>
      </p:sp>
      <p:sp>
        <p:nvSpPr>
          <p:cNvPr id="3" name="TextBox 2">
            <a:extLst>
              <a:ext uri="{FF2B5EF4-FFF2-40B4-BE49-F238E27FC236}">
                <a16:creationId xmlns:a16="http://schemas.microsoft.com/office/drawing/2014/main" id="{E07F5263-5149-467A-91BA-E935BD82E590}"/>
              </a:ext>
            </a:extLst>
          </p:cNvPr>
          <p:cNvSpPr txBox="1"/>
          <p:nvPr/>
        </p:nvSpPr>
        <p:spPr>
          <a:xfrm>
            <a:off x="1953379" y="1323439"/>
            <a:ext cx="7441461" cy="446276"/>
          </a:xfrm>
          <a:prstGeom prst="rect">
            <a:avLst/>
          </a:prstGeom>
          <a:noFill/>
        </p:spPr>
        <p:txBody>
          <a:bodyPr wrap="none" rtlCol="0">
            <a:spAutoFit/>
          </a:bodyPr>
          <a:lstStyle/>
          <a:p>
            <a:r>
              <a:rPr lang="en-IN" sz="2300" dirty="0">
                <a:solidFill>
                  <a:schemeClr val="bg1"/>
                </a:solidFill>
              </a:rPr>
              <a:t>How easy is to get permission to build a warehouse</a:t>
            </a:r>
          </a:p>
        </p:txBody>
      </p:sp>
      <p:pic>
        <p:nvPicPr>
          <p:cNvPr id="5" name="Picture 4">
            <a:extLst>
              <a:ext uri="{FF2B5EF4-FFF2-40B4-BE49-F238E27FC236}">
                <a16:creationId xmlns:a16="http://schemas.microsoft.com/office/drawing/2014/main" id="{6B878957-AAF8-4BEE-8C1A-35DA0CD7A9F6}"/>
              </a:ext>
            </a:extLst>
          </p:cNvPr>
          <p:cNvPicPr>
            <a:picLocks noChangeAspect="1"/>
          </p:cNvPicPr>
          <p:nvPr/>
        </p:nvPicPr>
        <p:blipFill>
          <a:blip r:embed="rId2"/>
          <a:stretch>
            <a:fillRect/>
          </a:stretch>
        </p:blipFill>
        <p:spPr>
          <a:xfrm>
            <a:off x="848139" y="2175287"/>
            <a:ext cx="6411708" cy="4272629"/>
          </a:xfrm>
          <a:prstGeom prst="rect">
            <a:avLst/>
          </a:prstGeom>
        </p:spPr>
      </p:pic>
      <p:pic>
        <p:nvPicPr>
          <p:cNvPr id="14" name="Picture 13">
            <a:extLst>
              <a:ext uri="{FF2B5EF4-FFF2-40B4-BE49-F238E27FC236}">
                <a16:creationId xmlns:a16="http://schemas.microsoft.com/office/drawing/2014/main" id="{BB64B25E-E686-4384-85BA-F419FF89585B}"/>
              </a:ext>
            </a:extLst>
          </p:cNvPr>
          <p:cNvPicPr>
            <a:picLocks noChangeAspect="1"/>
          </p:cNvPicPr>
          <p:nvPr/>
        </p:nvPicPr>
        <p:blipFill>
          <a:blip r:embed="rId3"/>
          <a:stretch>
            <a:fillRect/>
          </a:stretch>
        </p:blipFill>
        <p:spPr>
          <a:xfrm>
            <a:off x="6456848" y="2245378"/>
            <a:ext cx="802999" cy="802999"/>
          </a:xfrm>
          <a:prstGeom prst="rect">
            <a:avLst/>
          </a:prstGeom>
        </p:spPr>
      </p:pic>
      <p:sp>
        <p:nvSpPr>
          <p:cNvPr id="6" name="TextBox 5">
            <a:extLst>
              <a:ext uri="{FF2B5EF4-FFF2-40B4-BE49-F238E27FC236}">
                <a16:creationId xmlns:a16="http://schemas.microsoft.com/office/drawing/2014/main" id="{FEE156AF-E177-468B-AFF8-B8EC2DE2F2CE}"/>
              </a:ext>
            </a:extLst>
          </p:cNvPr>
          <p:cNvSpPr txBox="1"/>
          <p:nvPr/>
        </p:nvSpPr>
        <p:spPr>
          <a:xfrm>
            <a:off x="7804501" y="3048377"/>
            <a:ext cx="4179349" cy="1754326"/>
          </a:xfrm>
          <a:prstGeom prst="rect">
            <a:avLst/>
          </a:prstGeom>
          <a:noFill/>
        </p:spPr>
        <p:txBody>
          <a:bodyPr wrap="none" rtlCol="0">
            <a:spAutoFit/>
          </a:bodyPr>
          <a:lstStyle/>
          <a:p>
            <a:r>
              <a:rPr lang="en-IN" dirty="0">
                <a:solidFill>
                  <a:schemeClr val="bg1"/>
                </a:solidFill>
              </a:rPr>
              <a:t>    </a:t>
            </a:r>
            <a:r>
              <a:rPr lang="en-IN" b="1" dirty="0">
                <a:solidFill>
                  <a:schemeClr val="bg1"/>
                </a:solidFill>
              </a:rPr>
              <a:t>2018</a:t>
            </a:r>
            <a:endParaRPr lang="en-IN" dirty="0">
              <a:solidFill>
                <a:schemeClr val="bg1"/>
              </a:solidFill>
            </a:endParaRPr>
          </a:p>
          <a:p>
            <a:pPr marL="285750" indent="-285750">
              <a:buFont typeface="Arial" panose="020B0604020202020204" pitchFamily="34" charset="0"/>
              <a:buChar char="•"/>
            </a:pPr>
            <a:r>
              <a:rPr lang="en-IN" dirty="0">
                <a:solidFill>
                  <a:schemeClr val="bg1"/>
                </a:solidFill>
              </a:rPr>
              <a:t>NO. OF PROCEDURES TO BUILD A </a:t>
            </a:r>
          </a:p>
          <a:p>
            <a:r>
              <a:rPr lang="en-IN" dirty="0">
                <a:solidFill>
                  <a:schemeClr val="bg1"/>
                </a:solidFill>
              </a:rPr>
              <a:t>    WAREHOUSE – 18</a:t>
            </a: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TIME REQUIRED TO BUILD A </a:t>
            </a:r>
          </a:p>
          <a:p>
            <a:r>
              <a:rPr lang="en-IN" dirty="0">
                <a:solidFill>
                  <a:schemeClr val="bg1"/>
                </a:solidFill>
              </a:rPr>
              <a:t>     WAREHOUSE – 94.8 DAYS</a:t>
            </a:r>
          </a:p>
        </p:txBody>
      </p:sp>
    </p:spTree>
    <p:extLst>
      <p:ext uri="{BB962C8B-B14F-4D97-AF65-F5344CB8AC3E}">
        <p14:creationId xmlns:p14="http://schemas.microsoft.com/office/powerpoint/2010/main" val="40547939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a:themeElements>
    <a:clrScheme name="Custom 12">
      <a:dk1>
        <a:sysClr val="windowText" lastClr="000000"/>
      </a:dk1>
      <a:lt1>
        <a:sysClr val="window" lastClr="FFFFFF"/>
      </a:lt1>
      <a:dk2>
        <a:srgbClr val="373545"/>
      </a:dk2>
      <a:lt2>
        <a:srgbClr val="CEDBE6"/>
      </a:lt2>
      <a:accent1>
        <a:srgbClr val="000000"/>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1553</TotalTime>
  <Words>2350</Words>
  <Application>Microsoft Office PowerPoint</Application>
  <PresentationFormat>Widescreen</PresentationFormat>
  <Paragraphs>316</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SALONI GOYAL</dc:creator>
  <cp:lastModifiedBy>saloni goyal</cp:lastModifiedBy>
  <cp:revision>149</cp:revision>
  <dcterms:created xsi:type="dcterms:W3CDTF">2019-02-28T10:44:58Z</dcterms:created>
  <dcterms:modified xsi:type="dcterms:W3CDTF">2019-03-12T16:14:55Z</dcterms:modified>
</cp:coreProperties>
</file>